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0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307" r:id="rId17"/>
    <p:sldId id="270" r:id="rId18"/>
    <p:sldId id="271" r:id="rId19"/>
    <p:sldId id="306" r:id="rId20"/>
    <p:sldId id="272" r:id="rId21"/>
    <p:sldId id="273" r:id="rId22"/>
    <p:sldId id="291" r:id="rId23"/>
    <p:sldId id="310" r:id="rId24"/>
    <p:sldId id="274" r:id="rId25"/>
    <p:sldId id="290" r:id="rId26"/>
    <p:sldId id="311" r:id="rId27"/>
    <p:sldId id="275" r:id="rId28"/>
    <p:sldId id="276" r:id="rId29"/>
    <p:sldId id="277" r:id="rId30"/>
    <p:sldId id="299" r:id="rId31"/>
    <p:sldId id="293" r:id="rId32"/>
    <p:sldId id="294" r:id="rId33"/>
    <p:sldId id="298" r:id="rId34"/>
    <p:sldId id="295" r:id="rId35"/>
    <p:sldId id="297" r:id="rId36"/>
    <p:sldId id="296" r:id="rId37"/>
    <p:sldId id="309" r:id="rId38"/>
    <p:sldId id="305" r:id="rId39"/>
    <p:sldId id="278" r:id="rId40"/>
    <p:sldId id="279" r:id="rId41"/>
    <p:sldId id="280" r:id="rId42"/>
    <p:sldId id="301" r:id="rId43"/>
    <p:sldId id="281" r:id="rId44"/>
    <p:sldId id="282" r:id="rId45"/>
    <p:sldId id="285" r:id="rId46"/>
    <p:sldId id="304" r:id="rId47"/>
    <p:sldId id="286" r:id="rId48"/>
    <p:sldId id="287" r:id="rId49"/>
    <p:sldId id="288" r:id="rId50"/>
    <p:sldId id="289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400" b="1">
                <a:latin typeface="Comic Sans MS" pitchFamily="66" charset="0"/>
                <a:cs typeface="Consolas" pitchFamily="49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Consolas" pitchFamily="49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9B90-6D33-4028-9CC5-2F3E4AD79600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B4C6E-86B0-4E7C-80FB-2F01B136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9B90-6D33-4028-9CC5-2F3E4AD79600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B4C6E-86B0-4E7C-80FB-2F01B136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9B90-6D33-4028-9CC5-2F3E4AD79600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B4C6E-86B0-4E7C-80FB-2F01B136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0872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none"/>
        </p:style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>
                <a:latin typeface="Comic Sans MS" pitchFamily="66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>
                <a:latin typeface="Comic Sans MS" pitchFamily="66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latin typeface="Comic Sans MS" pitchFamily="66" charset="0"/>
              </a:defRPr>
            </a:lvl3pPr>
            <a:lvl4pPr>
              <a:spcBef>
                <a:spcPts val="0"/>
              </a:spcBef>
              <a:spcAft>
                <a:spcPts val="1200"/>
              </a:spcAft>
              <a:defRPr>
                <a:latin typeface="Comic Sans MS" pitchFamily="66" charset="0"/>
              </a:defRPr>
            </a:lvl4pPr>
            <a:lvl5pPr>
              <a:spcBef>
                <a:spcPts val="0"/>
              </a:spcBef>
              <a:spcAft>
                <a:spcPts val="1200"/>
              </a:spcAft>
              <a:defRPr>
                <a:latin typeface="Comic Sans MS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9B90-6D33-4028-9CC5-2F3E4AD79600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B4C6E-86B0-4E7C-80FB-2F01B136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9B90-6D33-4028-9CC5-2F3E4AD79600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B4C6E-86B0-4E7C-80FB-2F01B136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9B90-6D33-4028-9CC5-2F3E4AD79600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B4C6E-86B0-4E7C-80FB-2F01B136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9B90-6D33-4028-9CC5-2F3E4AD79600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B4C6E-86B0-4E7C-80FB-2F01B136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9B90-6D33-4028-9CC5-2F3E4AD79600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B4C6E-86B0-4E7C-80FB-2F01B136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9B90-6D33-4028-9CC5-2F3E4AD79600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B4C6E-86B0-4E7C-80FB-2F01B136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9B90-6D33-4028-9CC5-2F3E4AD79600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B4C6E-86B0-4E7C-80FB-2F01B136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9B90-6D33-4028-9CC5-2F3E4AD79600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B4C6E-86B0-4E7C-80FB-2F01B136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08720"/>
            <a:ext cx="9144000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00000"/>
                </a:solidFill>
              </a:defRPr>
            </a:lvl1pPr>
          </a:lstStyle>
          <a:p>
            <a:fld id="{31729B90-6D33-4028-9CC5-2F3E4AD79600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184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00000"/>
                </a:solidFill>
              </a:defRPr>
            </a:lvl1pPr>
          </a:lstStyle>
          <a:p>
            <a:fld id="{A6EB4C6E-86B0-4E7C-80FB-2F01B136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accent2">
              <a:lumMod val="40000"/>
              <a:lumOff val="60000"/>
            </a:schemeClr>
          </a:solidFill>
          <a:latin typeface="Maiandra GD" pitchFamily="34" charset="0"/>
          <a:ea typeface="+mj-ea"/>
          <a:cs typeface="Consolas" pitchFamily="49" charset="0"/>
        </a:defRPr>
      </a:lvl1pPr>
    </p:titleStyle>
    <p:bodyStyle>
      <a:lvl1pPr marL="342900" indent="-342900" algn="l" defTabSz="9144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Font typeface="Wingdings" pitchFamily="2" charset="2"/>
        <a:buChar char="§"/>
        <a:defRPr sz="2400" kern="1200">
          <a:solidFill>
            <a:schemeClr val="tx1"/>
          </a:solidFill>
          <a:latin typeface="Maiandra GD" pitchFamily="34" charset="0"/>
          <a:ea typeface="+mn-ea"/>
          <a:cs typeface="Consolas" pitchFamily="49" charset="0"/>
        </a:defRPr>
      </a:lvl1pPr>
      <a:lvl2pPr marL="715963" indent="-358775" algn="l" defTabSz="9144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Clr>
          <a:srgbClr val="0070C0"/>
        </a:buClr>
        <a:buFont typeface="Symbol" pitchFamily="18" charset="2"/>
        <a:buChar char=""/>
        <a:defRPr sz="2400" kern="1200">
          <a:solidFill>
            <a:srgbClr val="0070C0"/>
          </a:solidFill>
          <a:latin typeface="Maiandra GD" pitchFamily="34" charset="0"/>
          <a:ea typeface="+mn-ea"/>
          <a:cs typeface="Consolas" pitchFamily="49" charset="0"/>
        </a:defRPr>
      </a:lvl2pPr>
      <a:lvl3pPr marL="1073150" indent="-357188" algn="l" defTabSz="9144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Font typeface="Arial" pitchFamily="34" charset="0"/>
        <a:buChar char="•"/>
        <a:defRPr sz="2000" kern="1200">
          <a:solidFill>
            <a:schemeClr val="tx1"/>
          </a:solidFill>
          <a:latin typeface="Maiandra GD" pitchFamily="34" charset="0"/>
          <a:ea typeface="+mn-ea"/>
          <a:cs typeface="Consolas" pitchFamily="49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Font typeface="Arial" pitchFamily="34" charset="0"/>
        <a:buChar char="–"/>
        <a:defRPr sz="1800" kern="1200">
          <a:solidFill>
            <a:schemeClr val="tx1"/>
          </a:solidFill>
          <a:latin typeface="Maiandra GD" pitchFamily="34" charset="0"/>
          <a:ea typeface="+mn-ea"/>
          <a:cs typeface="Consolas" pitchFamily="49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Font typeface="Arial" pitchFamily="34" charset="0"/>
        <a:buChar char="»"/>
        <a:defRPr sz="1800" kern="1200">
          <a:solidFill>
            <a:schemeClr val="tx1"/>
          </a:solidFill>
          <a:latin typeface="Maiandra GD" pitchFamily="34" charset="0"/>
          <a:ea typeface="+mn-ea"/>
          <a:cs typeface="Consolas" pitchFamily="49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err="1" smtClean="0"/>
              <a:t>Mechanisme</a:t>
            </a:r>
            <a:r>
              <a:rPr lang="en-US" sz="4000" dirty="0" smtClean="0"/>
              <a:t> </a:t>
            </a:r>
            <a:r>
              <a:rPr lang="en-US" sz="4000" dirty="0" err="1" smtClean="0"/>
              <a:t>Kerja</a:t>
            </a:r>
            <a:r>
              <a:rPr lang="en-US" sz="4000" dirty="0" smtClean="0"/>
              <a:t> </a:t>
            </a:r>
            <a:r>
              <a:rPr lang="en-US" sz="4000" dirty="0" err="1" smtClean="0"/>
              <a:t>Hormon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848872" cy="1752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d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r. Dian Hasanah</a:t>
            </a:r>
          </a:p>
          <a:p>
            <a:r>
              <a:rPr lang="en-US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Laboratorium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Fisiologi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Fakultas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Kedokteran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Universitas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Brawijaya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Pembagian</a:t>
            </a:r>
            <a:r>
              <a:rPr lang="en-US" dirty="0" smtClean="0"/>
              <a:t> </a:t>
            </a:r>
            <a:r>
              <a:rPr lang="id-ID" dirty="0" smtClean="0"/>
              <a:t>Hormon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2646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id-ID" dirty="0" smtClean="0">
                <a:solidFill>
                  <a:srgbClr val="FF0000"/>
                </a:solidFill>
              </a:rPr>
              <a:t>ormon </a:t>
            </a:r>
            <a:r>
              <a:rPr lang="id-ID" dirty="0" smtClean="0">
                <a:solidFill>
                  <a:srgbClr val="FF0000"/>
                </a:solidFill>
              </a:rPr>
              <a:t>berdasarkan struktur kimia: </a:t>
            </a:r>
            <a:endParaRPr lang="en-US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lphaLcPeriod"/>
            </a:pPr>
            <a:r>
              <a:rPr lang="id-ID" b="1" i="1" dirty="0" smtClean="0">
                <a:solidFill>
                  <a:srgbClr val="0070C0"/>
                </a:solidFill>
              </a:rPr>
              <a:t>Protein </a:t>
            </a:r>
            <a:r>
              <a:rPr lang="id-ID" b="1" i="1" dirty="0" smtClean="0">
                <a:solidFill>
                  <a:srgbClr val="0070C0"/>
                </a:solidFill>
              </a:rPr>
              <a:t>dan polipeptida</a:t>
            </a:r>
            <a:r>
              <a:rPr lang="id-ID" dirty="0" smtClean="0"/>
              <a:t>, termasuk hormon yang disekresi oleh kelenjar hipofisis anterior dan posterior, pankreas (insulin dan glukagon), kelenjar paratiroid (hormon paratiroid), dan banyak lainnya. </a:t>
            </a:r>
            <a:endParaRPr lang="en-US" dirty="0" smtClean="0"/>
          </a:p>
          <a:p>
            <a:pPr marL="457200" indent="-457200">
              <a:buFont typeface="+mj-lt"/>
              <a:buAutoNum type="alphaLcPeriod"/>
            </a:pPr>
            <a:r>
              <a:rPr lang="en-US" b="1" i="1" dirty="0" smtClean="0">
                <a:solidFill>
                  <a:srgbClr val="0070C0"/>
                </a:solidFill>
              </a:rPr>
              <a:t>S</a:t>
            </a:r>
            <a:r>
              <a:rPr lang="id-ID" b="1" i="1" dirty="0" smtClean="0">
                <a:solidFill>
                  <a:srgbClr val="0070C0"/>
                </a:solidFill>
              </a:rPr>
              <a:t>teroid </a:t>
            </a:r>
            <a:r>
              <a:rPr lang="id-ID" dirty="0" smtClean="0"/>
              <a:t>disekresikan oleh korteks adrenal (kortisol dan aldosteron), ovarium (estrogen dan progesteron), testis (testosteron), dan plasenta (estrogen dan progesteron). </a:t>
            </a:r>
            <a:endParaRPr lang="en-US" dirty="0" smtClean="0"/>
          </a:p>
          <a:p>
            <a:pPr marL="457200" indent="-457200">
              <a:buFont typeface="+mj-lt"/>
              <a:buAutoNum type="alphaLcPeriod"/>
            </a:pPr>
            <a:r>
              <a:rPr lang="id-ID" b="1" i="1" dirty="0" smtClean="0">
                <a:solidFill>
                  <a:srgbClr val="0070C0"/>
                </a:solidFill>
              </a:rPr>
              <a:t>Derivat </a:t>
            </a:r>
            <a:r>
              <a:rPr lang="id-ID" b="1" i="1" dirty="0" smtClean="0">
                <a:solidFill>
                  <a:srgbClr val="0070C0"/>
                </a:solidFill>
              </a:rPr>
              <a:t>dari asam amino tirosin</a:t>
            </a:r>
            <a:r>
              <a:rPr lang="id-ID" dirty="0" smtClean="0"/>
              <a:t>, yang disekresikan oleh kelenjar tiroid (tiroksin dan triiodotironin) dan medullae adrenal (epinefrin dan norepinefrin). </a:t>
            </a:r>
            <a:endParaRPr lang="en-US" dirty="0" smtClean="0"/>
          </a:p>
          <a:p>
            <a:pPr marL="0" indent="0">
              <a:buNone/>
            </a:pPr>
            <a:r>
              <a:rPr lang="id-ID" dirty="0" smtClean="0"/>
              <a:t>Tidak ada hormon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id-ID" dirty="0" smtClean="0"/>
              <a:t>polisakarida atau asam nukleat</a:t>
            </a:r>
            <a:r>
              <a:rPr lang="en-US" dirty="0" smtClean="0"/>
              <a:t> yang </a:t>
            </a:r>
            <a:r>
              <a:rPr lang="id-ID" dirty="0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sekarang</a:t>
            </a:r>
            <a:r>
              <a:rPr lang="id-ID" dirty="0" smtClean="0"/>
              <a:t>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Pembagian</a:t>
            </a:r>
            <a:r>
              <a:rPr lang="en-US" dirty="0" smtClean="0"/>
              <a:t> </a:t>
            </a:r>
            <a:r>
              <a:rPr lang="en-US" dirty="0" err="1" smtClean="0"/>
              <a:t>Hormon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536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H</a:t>
            </a:r>
            <a:r>
              <a:rPr lang="id-ID" sz="2800" dirty="0" smtClean="0">
                <a:solidFill>
                  <a:srgbClr val="FF0000"/>
                </a:solidFill>
              </a:rPr>
              <a:t>ormon berdasarkan kelarutannya dalam air atau lipid: </a:t>
            </a:r>
            <a:endParaRPr lang="en-US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dirty="0" smtClean="0"/>
          </a:p>
          <a:p>
            <a:pPr marL="514350" indent="-514350">
              <a:buFont typeface="+mj-lt"/>
              <a:buAutoNum type="alphaLcPeriod"/>
            </a:pPr>
            <a:r>
              <a:rPr lang="en-US" sz="2800" dirty="0" smtClean="0"/>
              <a:t>H</a:t>
            </a:r>
            <a:r>
              <a:rPr lang="id-ID" sz="2800" dirty="0" smtClean="0"/>
              <a:t>ormon </a:t>
            </a:r>
            <a:r>
              <a:rPr lang="en-US" sz="2800" dirty="0" err="1" smtClean="0"/>
              <a:t>larut</a:t>
            </a:r>
            <a:r>
              <a:rPr lang="en-US" sz="2800" dirty="0" smtClean="0"/>
              <a:t> air </a:t>
            </a:r>
            <a:r>
              <a:rPr lang="id-ID" sz="2800" dirty="0" smtClean="0"/>
              <a:t>(hidrofilik): peptida dan katekolamin. </a:t>
            </a:r>
            <a:endParaRPr lang="en-US" sz="2800" dirty="0" smtClean="0"/>
          </a:p>
          <a:p>
            <a:pPr marL="514350" indent="-514350">
              <a:buFont typeface="+mj-lt"/>
              <a:buAutoNum type="alphaLcPeriod"/>
            </a:pPr>
            <a:r>
              <a:rPr lang="en-US" sz="2800" dirty="0" err="1" smtClean="0"/>
              <a:t>Hormon</a:t>
            </a:r>
            <a:r>
              <a:rPr lang="en-US" sz="2800" dirty="0" smtClean="0"/>
              <a:t> </a:t>
            </a:r>
            <a:r>
              <a:rPr lang="en-US" sz="2800" dirty="0" err="1" smtClean="0"/>
              <a:t>larut</a:t>
            </a:r>
            <a:r>
              <a:rPr lang="en-US" sz="2800" dirty="0" smtClean="0"/>
              <a:t> lipid</a:t>
            </a:r>
            <a:r>
              <a:rPr lang="id-ID" sz="2800" dirty="0" smtClean="0"/>
              <a:t> (lipofilik): hormon steroid dan tiroid.</a:t>
            </a:r>
            <a:br>
              <a:rPr lang="id-ID" sz="2800" dirty="0" smtClean="0"/>
            </a:b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id-ID" dirty="0" smtClean="0"/>
              <a:t>Hormon Protein dan Peptida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id-ID" sz="2800" b="1" dirty="0" smtClean="0">
                <a:solidFill>
                  <a:srgbClr val="FF0000"/>
                </a:solidFill>
              </a:rPr>
              <a:t>Sintesis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r>
              <a:rPr lang="id-ID" sz="2800" b="1" dirty="0" smtClean="0">
                <a:solidFill>
                  <a:srgbClr val="FF0000"/>
                </a:solidFill>
              </a:rPr>
              <a:t>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H</a:t>
            </a:r>
            <a:r>
              <a:rPr lang="id-ID" sz="2800" dirty="0" smtClean="0"/>
              <a:t>ormon </a:t>
            </a:r>
            <a:r>
              <a:rPr lang="en-US" sz="2800" dirty="0" smtClean="0"/>
              <a:t>p</a:t>
            </a:r>
            <a:r>
              <a:rPr lang="id-ID" sz="2800" dirty="0" smtClean="0"/>
              <a:t>rotein dan peptida disintesis pada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</a:t>
            </a:r>
            <a:r>
              <a:rPr lang="en-US" sz="2800" dirty="0" err="1" smtClean="0"/>
              <a:t>kasar</a:t>
            </a:r>
            <a:r>
              <a:rPr lang="en-US" sz="2800" dirty="0" smtClean="0"/>
              <a:t> </a:t>
            </a:r>
            <a:r>
              <a:rPr lang="id-ID" sz="2800" dirty="0" smtClean="0"/>
              <a:t>retikulum endoplasma dari sel-sel endokrin yang berbeda. </a:t>
            </a:r>
            <a:endParaRPr lang="en-US" sz="2800" dirty="0" smtClean="0"/>
          </a:p>
          <a:p>
            <a:r>
              <a:rPr lang="id-ID" sz="2800" dirty="0" smtClean="0"/>
              <a:t>Mereka </a:t>
            </a:r>
            <a:r>
              <a:rPr lang="id-ID" sz="2800" dirty="0" smtClean="0"/>
              <a:t>biasanya disintesis pertama sebagai protein yang lebih besar yang secara biologis tidak aktif (preprohormon) dan dibelah untuk membentuk prohormon</a:t>
            </a:r>
            <a:r>
              <a:rPr lang="en-US" sz="2800" dirty="0" smtClean="0"/>
              <a:t> yang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kecil</a:t>
            </a:r>
            <a:r>
              <a:rPr lang="id-ID" sz="2800" dirty="0" smtClean="0"/>
              <a:t> dalam retikulum endoplasma. </a:t>
            </a:r>
            <a:endParaRPr lang="en-US" sz="2800" dirty="0" smtClean="0"/>
          </a:p>
          <a:p>
            <a:r>
              <a:rPr lang="en-US" sz="2800" dirty="0" err="1" smtClean="0"/>
              <a:t>Bahan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id-ID" sz="2800" dirty="0" smtClean="0"/>
              <a:t> kemudian ditransfer ke aparatus Golgi untuk </a:t>
            </a:r>
            <a:r>
              <a:rPr lang="en-US" sz="2800" dirty="0" err="1" smtClean="0"/>
              <a:t>dikemas</a:t>
            </a:r>
            <a:r>
              <a:rPr lang="id-ID" sz="2800" dirty="0" smtClean="0"/>
              <a:t> ke dalam vesikel sekretorik. Dalam proses ini, enzim dalam vesikula membelah prohormon untuk menghasilkan hormon biologis aktif yang lebih kecil dan fragmen </a:t>
            </a:r>
            <a:r>
              <a:rPr lang="en-US" sz="2800" dirty="0" smtClean="0"/>
              <a:t>in</a:t>
            </a:r>
            <a:r>
              <a:rPr lang="id-ID" sz="2800" dirty="0" smtClean="0"/>
              <a:t>aktif</a:t>
            </a:r>
            <a:r>
              <a:rPr lang="id-ID" sz="2800" dirty="0" smtClean="0"/>
              <a:t>.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Hormon Protein dan Peptida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20888"/>
            <a:ext cx="9144000" cy="4032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sz="3200" b="1" dirty="0" smtClean="0">
                <a:solidFill>
                  <a:srgbClr val="FF0000"/>
                </a:solidFill>
              </a:rPr>
              <a:t>Penyimpanan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id-ID" sz="3200" dirty="0" smtClean="0"/>
              <a:t>Vesikula </a:t>
            </a:r>
            <a:r>
              <a:rPr lang="id-ID" sz="3200" dirty="0" smtClean="0"/>
              <a:t>disimpan dalam sitoplasma, dan banyak yang terikat pada membran sel sampai dibutuhkan sekresi mereka.</a:t>
            </a:r>
            <a:br>
              <a:rPr lang="id-ID" sz="3200" dirty="0" smtClean="0"/>
            </a:b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Hormon Protein dan Peptida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d-ID" sz="2800" b="1" dirty="0" smtClean="0">
                <a:solidFill>
                  <a:srgbClr val="FF0000"/>
                </a:solidFill>
              </a:rPr>
              <a:t>Sekresi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r>
              <a:rPr lang="id-ID" sz="2800" b="1" dirty="0" smtClean="0">
                <a:solidFill>
                  <a:srgbClr val="FF0000"/>
                </a:solidFill>
              </a:rPr>
              <a:t>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id-ID" sz="2800" dirty="0" smtClean="0"/>
              <a:t>Sekresi </a:t>
            </a:r>
            <a:r>
              <a:rPr lang="id-ID" sz="2800" dirty="0" smtClean="0"/>
              <a:t>hormon (serta fragmen </a:t>
            </a:r>
            <a:r>
              <a:rPr lang="en-US" sz="2800" dirty="0" smtClean="0"/>
              <a:t>in</a:t>
            </a:r>
            <a:r>
              <a:rPr lang="id-ID" sz="2800" dirty="0" smtClean="0"/>
              <a:t>aktif</a:t>
            </a:r>
            <a:r>
              <a:rPr lang="id-ID" sz="2800" dirty="0" smtClean="0"/>
              <a:t>) terjadi ketika sekresi vesikula </a:t>
            </a:r>
            <a:r>
              <a:rPr lang="en-US" sz="2800" dirty="0" err="1" smtClean="0"/>
              <a:t>bergabung</a:t>
            </a:r>
            <a:r>
              <a:rPr lang="en-US" sz="2800" dirty="0" smtClean="0"/>
              <a:t> </a:t>
            </a:r>
            <a:r>
              <a:rPr lang="id-ID" sz="2800" dirty="0" smtClean="0"/>
              <a:t>dengan </a:t>
            </a:r>
            <a:r>
              <a:rPr lang="id-ID" sz="2800" dirty="0" smtClean="0"/>
              <a:t>membran sel dan </a:t>
            </a:r>
            <a:r>
              <a:rPr lang="id-ID" sz="2800" dirty="0" smtClean="0"/>
              <a:t>isi</a:t>
            </a:r>
            <a:r>
              <a:rPr lang="en-US" sz="2800" dirty="0" err="1" smtClean="0"/>
              <a:t>nya</a:t>
            </a:r>
            <a:r>
              <a:rPr lang="id-ID" sz="2800" dirty="0" smtClean="0"/>
              <a:t> diekstrusi </a:t>
            </a:r>
            <a:r>
              <a:rPr lang="id-ID" sz="2800" dirty="0" smtClean="0"/>
              <a:t>ke dalam cairan interstisial atau langsung ke dalam aliran darah oleh </a:t>
            </a:r>
            <a:r>
              <a:rPr lang="en-US" sz="2800" dirty="0" err="1" smtClean="0"/>
              <a:t>proses</a:t>
            </a:r>
            <a:r>
              <a:rPr lang="en-US" sz="2800" dirty="0" smtClean="0"/>
              <a:t> </a:t>
            </a:r>
            <a:r>
              <a:rPr lang="id-ID" sz="2800" dirty="0" smtClean="0"/>
              <a:t>eksositosis</a:t>
            </a:r>
            <a:r>
              <a:rPr lang="id-ID" sz="2800" dirty="0" smtClean="0"/>
              <a:t>. </a:t>
            </a:r>
            <a:endParaRPr lang="en-US" sz="2800" dirty="0" smtClean="0"/>
          </a:p>
          <a:p>
            <a:r>
              <a:rPr lang="id-ID" sz="2800" dirty="0" smtClean="0"/>
              <a:t>Dalam </a:t>
            </a:r>
            <a:r>
              <a:rPr lang="id-ID" sz="2800" dirty="0" smtClean="0"/>
              <a:t>banyak kasus, stimulus untuk eksositosis adalah peningkatan konsentrasi kalsium sitosol yang disebabkan oleh depolarisasi membran plasma. Dalam kasus lain, rangsangan dari reseptor permukaan </a:t>
            </a:r>
            <a:r>
              <a:rPr lang="id-ID" sz="2800" dirty="0" smtClean="0"/>
              <a:t>sel </a:t>
            </a:r>
            <a:r>
              <a:rPr lang="id-ID" sz="2800" dirty="0" smtClean="0"/>
              <a:t>endokrin </a:t>
            </a:r>
            <a:r>
              <a:rPr lang="id-ID" sz="2800" dirty="0" smtClean="0"/>
              <a:t>menyebabkan </a:t>
            </a:r>
            <a:r>
              <a:rPr lang="id-ID" sz="2800" dirty="0" smtClean="0"/>
              <a:t>peningkatan adenosin monofosfat siklik (cAMP) dan selanjutnya aktivasi protein kinase yang memulai sekresi hormon.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Hormon Protein dan Peptida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536504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T</a:t>
            </a:r>
            <a:r>
              <a:rPr lang="id-ID" sz="2800" b="1" dirty="0" smtClean="0">
                <a:solidFill>
                  <a:srgbClr val="FF0000"/>
                </a:solidFill>
              </a:rPr>
              <a:t>ransportasi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id-ID" sz="2800" dirty="0" smtClean="0"/>
              <a:t>Hormon </a:t>
            </a:r>
            <a:r>
              <a:rPr lang="id-ID" sz="2800" dirty="0" smtClean="0"/>
              <a:t>peptida </a:t>
            </a:r>
            <a:r>
              <a:rPr lang="en-US" sz="2800" dirty="0" err="1" smtClean="0"/>
              <a:t>bersifat</a:t>
            </a:r>
            <a:r>
              <a:rPr lang="en-US" sz="2800" dirty="0" smtClean="0"/>
              <a:t> </a:t>
            </a:r>
            <a:r>
              <a:rPr lang="id-ID" sz="2800" dirty="0" smtClean="0"/>
              <a:t>larut </a:t>
            </a:r>
            <a:r>
              <a:rPr lang="id-ID" sz="2800" dirty="0" smtClean="0"/>
              <a:t>dalam air. </a:t>
            </a:r>
            <a:endParaRPr lang="en-US" sz="2800" dirty="0" smtClean="0"/>
          </a:p>
          <a:p>
            <a:r>
              <a:rPr lang="en-US" sz="2800" dirty="0" smtClean="0"/>
              <a:t>H</a:t>
            </a:r>
            <a:r>
              <a:rPr lang="id-ID" sz="2800" dirty="0" smtClean="0"/>
              <a:t>ormon </a:t>
            </a:r>
            <a:r>
              <a:rPr lang="en-US" sz="2800" dirty="0" err="1" smtClean="0"/>
              <a:t>larut</a:t>
            </a:r>
            <a:r>
              <a:rPr lang="en-US" sz="2800" dirty="0" smtClean="0"/>
              <a:t> air </a:t>
            </a:r>
            <a:r>
              <a:rPr lang="en-US" sz="2800" dirty="0" err="1" smtClean="0"/>
              <a:t>terlarut</a:t>
            </a:r>
            <a:r>
              <a:rPr lang="id-ID" sz="2800" dirty="0" smtClean="0"/>
              <a:t> dalam plasma dan diangkut dari </a:t>
            </a:r>
            <a:r>
              <a:rPr lang="en-US" sz="2800" dirty="0" err="1" smtClean="0"/>
              <a:t>lokasi</a:t>
            </a:r>
            <a:r>
              <a:rPr lang="id-ID" sz="2800" dirty="0" smtClean="0"/>
              <a:t> mereka </a:t>
            </a:r>
            <a:r>
              <a:rPr lang="en-US" sz="2800" dirty="0" err="1" smtClean="0"/>
              <a:t>di</a:t>
            </a:r>
            <a:r>
              <a:rPr lang="id-ID" sz="2800" dirty="0" smtClean="0"/>
              <a:t>sintesis </a:t>
            </a:r>
            <a:r>
              <a:rPr lang="en-US" sz="2800" dirty="0" err="1" smtClean="0"/>
              <a:t>ke</a:t>
            </a:r>
            <a:r>
              <a:rPr lang="id-ID" sz="2800" dirty="0" smtClean="0"/>
              <a:t> jaringan target, di mana mereka berdifusi keluar dari </a:t>
            </a:r>
            <a:r>
              <a:rPr lang="id-ID" sz="2800" dirty="0" smtClean="0"/>
              <a:t>kapiler</a:t>
            </a:r>
            <a:r>
              <a:rPr lang="en-US" sz="2800" dirty="0" smtClean="0"/>
              <a:t> </a:t>
            </a:r>
            <a:r>
              <a:rPr lang="id-ID" sz="2800" dirty="0" smtClean="0"/>
              <a:t>ke </a:t>
            </a:r>
            <a:r>
              <a:rPr lang="id-ID" sz="2800" dirty="0" smtClean="0"/>
              <a:t>dalam cairan </a:t>
            </a:r>
            <a:r>
              <a:rPr lang="id-ID" sz="2800" dirty="0" smtClean="0"/>
              <a:t>interstisial</a:t>
            </a:r>
            <a:r>
              <a:rPr lang="en-US" sz="2800" dirty="0" smtClean="0"/>
              <a:t> d</a:t>
            </a:r>
            <a:r>
              <a:rPr lang="id-ID" sz="2800" dirty="0" smtClean="0"/>
              <a:t>an </a:t>
            </a:r>
            <a:r>
              <a:rPr lang="id-ID" sz="2800" dirty="0" smtClean="0"/>
              <a:t>akhirnya ke sel target.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gradFill rotWithShape="1">
            <a:gsLst>
              <a:gs pos="0">
                <a:schemeClr val="dk1">
                  <a:shade val="51000"/>
                  <a:satMod val="130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d-ID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Hormon Protein dan Peptida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Consolas" pitchFamily="49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995130"/>
            <a:ext cx="4896544" cy="5862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Hormon</a:t>
            </a:r>
            <a:r>
              <a:rPr lang="en-US" dirty="0" smtClean="0"/>
              <a:t> </a:t>
            </a:r>
            <a:r>
              <a:rPr lang="id-ID" dirty="0" smtClean="0"/>
              <a:t>Steroid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d-ID" sz="2800" b="1" dirty="0" smtClean="0">
                <a:solidFill>
                  <a:srgbClr val="FF0000"/>
                </a:solidFill>
              </a:rPr>
              <a:t>Sintesis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r>
              <a:rPr lang="id-ID" sz="2800" b="1" dirty="0" smtClean="0">
                <a:solidFill>
                  <a:srgbClr val="FF0000"/>
                </a:solidFill>
              </a:rPr>
              <a:t>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id-ID" sz="2800" dirty="0" smtClean="0"/>
              <a:t>Struktur </a:t>
            </a:r>
            <a:r>
              <a:rPr lang="id-ID" sz="2800" dirty="0" smtClean="0"/>
              <a:t>kimia hormon steroid mirip dengan kolesterol, dan dalam kebanyakan kasus mereka disintesis dari kolesterol itu sendiri. </a:t>
            </a:r>
            <a:endParaRPr lang="en-US" sz="2800" dirty="0" smtClean="0"/>
          </a:p>
          <a:p>
            <a:r>
              <a:rPr lang="en-US" sz="2800" dirty="0" err="1" smtClean="0"/>
              <a:t>Simpanan</a:t>
            </a:r>
            <a:r>
              <a:rPr lang="id-ID" sz="2800" dirty="0" smtClean="0"/>
              <a:t> </a:t>
            </a:r>
            <a:r>
              <a:rPr lang="id-ID" sz="2800" dirty="0" smtClean="0"/>
              <a:t>besar ester kolesterol dalam vakuola sitoplasma dapat dengan cepat dimobilisasi untuk sintesis steroid setelah </a:t>
            </a:r>
            <a:r>
              <a:rPr lang="en-US" sz="2800" dirty="0" err="1" smtClean="0"/>
              <a:t>adanya</a:t>
            </a:r>
            <a:r>
              <a:rPr lang="en-US" sz="2800" dirty="0" smtClean="0"/>
              <a:t> </a:t>
            </a:r>
            <a:r>
              <a:rPr lang="id-ID" sz="2800" dirty="0" smtClean="0"/>
              <a:t>stimulus. </a:t>
            </a:r>
            <a:endParaRPr lang="en-US" sz="2800" dirty="0" smtClean="0"/>
          </a:p>
          <a:p>
            <a:r>
              <a:rPr lang="id-ID" sz="2800" dirty="0" smtClean="0"/>
              <a:t>Sebagian </a:t>
            </a:r>
            <a:r>
              <a:rPr lang="id-ID" sz="2800" dirty="0" smtClean="0"/>
              <a:t>besar kolesterol dalam sel yang memproduksi steroid berasal dari plasma, tetapi ada juga sintesis de novo kolesterol dalam sel yang memproduksi steroid. </a:t>
            </a:r>
            <a:endParaRPr lang="en-US" sz="2800" dirty="0" smtClean="0"/>
          </a:p>
          <a:p>
            <a:pPr>
              <a:buNone/>
            </a:pPr>
            <a:r>
              <a:rPr lang="id-ID" sz="2800" b="1" dirty="0" smtClean="0">
                <a:solidFill>
                  <a:srgbClr val="FF0000"/>
                </a:solidFill>
              </a:rPr>
              <a:t>Penyimpanan: </a:t>
            </a:r>
            <a:r>
              <a:rPr lang="id-ID" sz="2800" dirty="0" smtClean="0"/>
              <a:t>hormon steroid biasanya tidak disimpan.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Hormon</a:t>
            </a:r>
            <a:r>
              <a:rPr lang="en-US" dirty="0" smtClean="0"/>
              <a:t> </a:t>
            </a:r>
            <a:r>
              <a:rPr lang="id-ID" dirty="0" smtClean="0"/>
              <a:t>Steroid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d-ID" sz="2000" b="1" dirty="0" smtClean="0">
                <a:solidFill>
                  <a:srgbClr val="FF0000"/>
                </a:solidFill>
              </a:rPr>
              <a:t>Sekresi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id-ID" sz="2000" dirty="0" smtClean="0"/>
              <a:t>Karena </a:t>
            </a:r>
            <a:r>
              <a:rPr lang="id-ID" sz="2000" dirty="0" smtClean="0"/>
              <a:t>steroid sangat larut lemak, setelah mereka disintesis, mereka hanya berdifusi melintasi membran sel dan memasuki cairan interstisial dan kemudian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id-ID" sz="2000" dirty="0" smtClean="0"/>
              <a:t>darah. </a:t>
            </a:r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r>
              <a:rPr lang="id-ID" sz="2000" b="1" dirty="0" smtClean="0">
                <a:solidFill>
                  <a:srgbClr val="FF0000"/>
                </a:solidFill>
              </a:rPr>
              <a:t>Transportasi</a:t>
            </a:r>
            <a:r>
              <a:rPr lang="id-ID" sz="2000" b="1" dirty="0" smtClean="0">
                <a:solidFill>
                  <a:srgbClr val="FF0000"/>
                </a:solidFill>
              </a:rPr>
              <a:t>: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H</a:t>
            </a:r>
            <a:r>
              <a:rPr lang="id-ID" sz="2000" dirty="0" smtClean="0"/>
              <a:t>ormon </a:t>
            </a:r>
            <a:r>
              <a:rPr lang="id-ID" sz="2000" dirty="0" smtClean="0"/>
              <a:t>steroid </a:t>
            </a:r>
            <a:r>
              <a:rPr lang="en-US" sz="2000" dirty="0" err="1" smtClean="0"/>
              <a:t>bersifat</a:t>
            </a:r>
            <a:r>
              <a:rPr lang="en-US" sz="2000" dirty="0" smtClean="0"/>
              <a:t> </a:t>
            </a:r>
            <a:r>
              <a:rPr lang="id-ID" sz="2000" dirty="0" smtClean="0"/>
              <a:t>tidak </a:t>
            </a:r>
            <a:r>
              <a:rPr lang="id-ID" sz="2000" dirty="0" smtClean="0"/>
              <a:t>larut dalam air, beredar dalam darah terutama terikat pada protein plasma. </a:t>
            </a:r>
            <a:endParaRPr lang="en-US" sz="2000" dirty="0" smtClean="0"/>
          </a:p>
          <a:p>
            <a:r>
              <a:rPr lang="id-ID" sz="2000" dirty="0" smtClean="0"/>
              <a:t>Biasanya </a:t>
            </a:r>
            <a:r>
              <a:rPr lang="id-ID" sz="2000" dirty="0" smtClean="0"/>
              <a:t>kurang dari 10% hormon steroid dalam plasma bebas dalam larutan. Steroid dalam darah terikat pada protein plasma. </a:t>
            </a:r>
            <a:endParaRPr lang="en-US" sz="2000" dirty="0" smtClean="0"/>
          </a:p>
          <a:p>
            <a:r>
              <a:rPr lang="en-US" sz="2000" dirty="0" smtClean="0">
                <a:sym typeface="Symbol"/>
              </a:rPr>
              <a:t>H</a:t>
            </a:r>
            <a:r>
              <a:rPr lang="id-ID" sz="2000" dirty="0" smtClean="0"/>
              <a:t>ormon </a:t>
            </a:r>
            <a:r>
              <a:rPr lang="en-US" sz="2000" dirty="0" err="1" smtClean="0"/>
              <a:t>terikat</a:t>
            </a:r>
            <a:r>
              <a:rPr lang="en-US" sz="2000" dirty="0" smtClean="0"/>
              <a:t> protein </a:t>
            </a:r>
            <a:r>
              <a:rPr lang="id-ID" sz="2000" dirty="0" smtClean="0"/>
              <a:t>tidak dapat dengan mudah berdifusi melintasi kapiler dan mendapatkan akses ke sel target mereka dan karena itu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aktif</a:t>
            </a:r>
            <a:r>
              <a:rPr lang="en-US" sz="2000" dirty="0" smtClean="0"/>
              <a:t> </a:t>
            </a:r>
            <a:r>
              <a:rPr lang="id-ID" sz="2000" dirty="0" smtClean="0"/>
              <a:t>sampai mereka </a:t>
            </a:r>
            <a:r>
              <a:rPr lang="en-US" sz="2000" dirty="0" err="1" smtClean="0"/>
              <a:t>terpisah</a:t>
            </a:r>
            <a:r>
              <a:rPr lang="id-ID" sz="2000" dirty="0" smtClean="0"/>
              <a:t> dari protein plasma.</a:t>
            </a:r>
            <a:br>
              <a:rPr lang="id-ID" sz="2000" dirty="0" smtClean="0"/>
            </a:b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Hormon</a:t>
            </a:r>
            <a:r>
              <a:rPr lang="en-US" dirty="0" smtClean="0"/>
              <a:t> Steroid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paito\AppData\Local\Temp\Rar$DI09.670\S23283-046-f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4979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smtClean="0"/>
              <a:t>Kimia </a:t>
            </a:r>
            <a:r>
              <a:rPr lang="en-US" dirty="0" err="1" smtClean="0"/>
              <a:t>Penyampai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Autofit/>
          </a:bodyPr>
          <a:lstStyle/>
          <a:p>
            <a:r>
              <a:rPr lang="id-ID" dirty="0" smtClean="0"/>
              <a:t>Kegiatan beberapa sel, jaringan, dan organ tubuh dikoordinasikan oleh interaksi beberapa jenis sistem kimia pembawa pesan. </a:t>
            </a:r>
            <a:endParaRPr lang="en-US" dirty="0" smtClean="0"/>
          </a:p>
          <a:p>
            <a:r>
              <a:rPr lang="id-ID" dirty="0" smtClean="0"/>
              <a:t>Beberapa </a:t>
            </a:r>
            <a:r>
              <a:rPr lang="id-ID" dirty="0" smtClean="0"/>
              <a:t>jenis sistem kimia pembawa pesan: </a:t>
            </a:r>
            <a:endParaRPr lang="en-US" dirty="0" smtClean="0"/>
          </a:p>
          <a:p>
            <a:pPr marL="800100" indent="-434975">
              <a:buFont typeface="+mj-lt"/>
              <a:buAutoNum type="alphaLcPeriod"/>
            </a:pPr>
            <a:r>
              <a:rPr lang="id-ID" b="1" i="1" dirty="0" smtClean="0">
                <a:solidFill>
                  <a:srgbClr val="0070C0"/>
                </a:solidFill>
              </a:rPr>
              <a:t>Neurotransmitter</a:t>
            </a:r>
            <a:r>
              <a:rPr lang="id-ID" dirty="0" smtClean="0"/>
              <a:t> dirilis </a:t>
            </a:r>
            <a:r>
              <a:rPr lang="id-ID" dirty="0" smtClean="0"/>
              <a:t>oleh terminal akson neuron ke </a:t>
            </a:r>
            <a:r>
              <a:rPr lang="en-US" dirty="0" err="1" smtClean="0"/>
              <a:t>celah</a:t>
            </a:r>
            <a:r>
              <a:rPr lang="id-ID" dirty="0" smtClean="0"/>
              <a:t> sinaptik dan bertindak secara lokal untuk mengontrol fungsi sel saraf. </a:t>
            </a:r>
            <a:r>
              <a:rPr lang="id-ID" dirty="0" smtClean="0">
                <a:solidFill>
                  <a:srgbClr val="00B050"/>
                </a:solidFill>
              </a:rPr>
              <a:t>Contoh: asetilkolin. </a:t>
            </a:r>
            <a:endParaRPr lang="en-US" dirty="0" smtClean="0">
              <a:solidFill>
                <a:srgbClr val="00B050"/>
              </a:solidFill>
            </a:endParaRPr>
          </a:p>
          <a:p>
            <a:pPr marL="800100" indent="-434975">
              <a:buFont typeface="+mj-lt"/>
              <a:buAutoNum type="alphaLcPeriod"/>
            </a:pPr>
            <a:r>
              <a:rPr lang="en-US" b="1" i="1" dirty="0" smtClean="0">
                <a:solidFill>
                  <a:srgbClr val="0070C0"/>
                </a:solidFill>
              </a:rPr>
              <a:t>H</a:t>
            </a:r>
            <a:r>
              <a:rPr lang="id-ID" b="1" i="1" dirty="0" smtClean="0">
                <a:solidFill>
                  <a:srgbClr val="0070C0"/>
                </a:solidFill>
              </a:rPr>
              <a:t>ormon </a:t>
            </a:r>
            <a:r>
              <a:rPr lang="en-US" b="1" i="1" dirty="0" smtClean="0">
                <a:solidFill>
                  <a:srgbClr val="0070C0"/>
                </a:solidFill>
              </a:rPr>
              <a:t>e</a:t>
            </a:r>
            <a:r>
              <a:rPr lang="id-ID" b="1" i="1" dirty="0" smtClean="0">
                <a:solidFill>
                  <a:srgbClr val="0070C0"/>
                </a:solidFill>
              </a:rPr>
              <a:t>ndo</a:t>
            </a:r>
            <a:r>
              <a:rPr lang="en-US" b="1" i="1" dirty="0" err="1" smtClean="0">
                <a:solidFill>
                  <a:srgbClr val="0070C0"/>
                </a:solidFill>
              </a:rPr>
              <a:t>krin</a:t>
            </a:r>
            <a:r>
              <a:rPr lang="id-ID" dirty="0" smtClean="0"/>
              <a:t> dilepaskan oleh kelenjar atau sel-sel khusus ke dalam </a:t>
            </a:r>
            <a:r>
              <a:rPr lang="id-ID" dirty="0" smtClean="0"/>
              <a:t>darah</a:t>
            </a:r>
            <a:r>
              <a:rPr lang="en-US" dirty="0" smtClean="0"/>
              <a:t> </a:t>
            </a:r>
            <a:r>
              <a:rPr lang="id-ID" dirty="0" smtClean="0"/>
              <a:t>dan </a:t>
            </a:r>
            <a:r>
              <a:rPr lang="id-ID" dirty="0" smtClean="0"/>
              <a:t>mempengaruhi fungsi sel di lokasi lain dalam tubuh.</a:t>
            </a:r>
            <a:br>
              <a:rPr lang="id-ID" dirty="0" smtClean="0"/>
            </a:b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 smtClean="0"/>
              <a:t>Hormon</a:t>
            </a:r>
            <a:r>
              <a:rPr lang="en-US" dirty="0" smtClean="0"/>
              <a:t> </a:t>
            </a:r>
            <a:r>
              <a:rPr lang="id-ID" dirty="0" smtClean="0"/>
              <a:t>Amine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08920"/>
            <a:ext cx="9144000" cy="374441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</a:t>
            </a:r>
            <a:r>
              <a:rPr lang="id-ID" sz="2800" dirty="0" smtClean="0"/>
              <a:t>edua </a:t>
            </a:r>
            <a:r>
              <a:rPr lang="id-ID" sz="2800" dirty="0" smtClean="0"/>
              <a:t>kelompok hormon yang berasal dari tirosin, </a:t>
            </a:r>
            <a:r>
              <a:rPr lang="en-US" sz="2800" dirty="0" err="1" smtClean="0"/>
              <a:t>yaitu</a:t>
            </a:r>
            <a:r>
              <a:rPr lang="en-US" sz="2800" dirty="0" smtClean="0"/>
              <a:t> </a:t>
            </a:r>
            <a:r>
              <a:rPr lang="id-ID" sz="2800" dirty="0" smtClean="0"/>
              <a:t>tiroid dan hormon adrenal medula, dibentuk oleh </a:t>
            </a:r>
            <a:r>
              <a:rPr lang="en-US" sz="2800" dirty="0" err="1" smtClean="0"/>
              <a:t>kerja</a:t>
            </a:r>
            <a:r>
              <a:rPr lang="id-ID" sz="2800" dirty="0" smtClean="0"/>
              <a:t> enzim dalam kompartemen sitoplasma sel glandular.</a:t>
            </a:r>
            <a:br>
              <a:rPr lang="id-ID" sz="2800" dirty="0" smtClean="0"/>
            </a:b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 smtClean="0"/>
              <a:t>Hormon</a:t>
            </a:r>
            <a:r>
              <a:rPr lang="en-US" dirty="0" smtClean="0"/>
              <a:t> </a:t>
            </a:r>
            <a:r>
              <a:rPr lang="id-ID" dirty="0" smtClean="0"/>
              <a:t>Amine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800" b="1" dirty="0" err="1" smtClean="0">
                <a:solidFill>
                  <a:srgbClr val="00B050"/>
                </a:solidFill>
              </a:rPr>
              <a:t>Hormon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id-ID" sz="2800" b="1" dirty="0" smtClean="0">
                <a:solidFill>
                  <a:srgbClr val="00B050"/>
                </a:solidFill>
              </a:rPr>
              <a:t>Thyroid</a:t>
            </a:r>
            <a:endParaRPr lang="en-US" sz="3300" b="1" dirty="0" smtClean="0">
              <a:solidFill>
                <a:srgbClr val="00B050"/>
              </a:solidFill>
            </a:endParaRPr>
          </a:p>
          <a:p>
            <a:pPr algn="ctr">
              <a:lnSpc>
                <a:spcPct val="100000"/>
              </a:lnSpc>
              <a:buNone/>
            </a:pPr>
            <a:endParaRPr lang="en-US" sz="3300" b="1" dirty="0">
              <a:solidFill>
                <a:srgbClr val="00B050"/>
              </a:solidFill>
            </a:endParaRPr>
          </a:p>
          <a:p>
            <a:pPr lvl="0"/>
            <a:r>
              <a:rPr lang="id-ID" b="1" dirty="0" smtClean="0">
                <a:solidFill>
                  <a:srgbClr val="FF0000"/>
                </a:solidFill>
              </a:rPr>
              <a:t>Sintesis</a:t>
            </a:r>
            <a:r>
              <a:rPr lang="id-ID" b="1" dirty="0" smtClean="0">
                <a:solidFill>
                  <a:srgbClr val="FF0000"/>
                </a:solidFill>
              </a:rPr>
              <a:t>:</a:t>
            </a:r>
            <a:r>
              <a:rPr lang="id-ID" dirty="0" smtClean="0"/>
              <a:t> Hormon tiroid disintesis di kelenjar tiroid dan </a:t>
            </a:r>
            <a:r>
              <a:rPr lang="en-US" dirty="0" err="1" smtClean="0"/>
              <a:t>digabungkan</a:t>
            </a:r>
            <a:r>
              <a:rPr lang="id-ID" dirty="0" smtClean="0"/>
              <a:t> ke dalam makromolekul dari protein thyroglobulin. </a:t>
            </a:r>
            <a:endParaRPr lang="en-US" dirty="0" smtClean="0"/>
          </a:p>
          <a:p>
            <a:pPr lvl="0"/>
            <a:r>
              <a:rPr lang="id-ID" b="1" dirty="0" smtClean="0">
                <a:solidFill>
                  <a:srgbClr val="FF0000"/>
                </a:solidFill>
              </a:rPr>
              <a:t>Penyimpanan</a:t>
            </a:r>
            <a:r>
              <a:rPr lang="id-ID" b="1" dirty="0" smtClean="0">
                <a:solidFill>
                  <a:srgbClr val="FF0000"/>
                </a:solidFill>
              </a:rPr>
              <a:t>:</a:t>
            </a:r>
            <a:r>
              <a:rPr lang="id-ID" dirty="0" smtClean="0"/>
              <a:t> Hormon tiroid disimpan dalam folikel besar dalam kelenjar tiroid. </a:t>
            </a:r>
            <a:endParaRPr lang="en-US" dirty="0" smtClean="0"/>
          </a:p>
          <a:p>
            <a:pPr lvl="0"/>
            <a:r>
              <a:rPr lang="id-ID" b="1" dirty="0" smtClean="0">
                <a:solidFill>
                  <a:srgbClr val="FF0000"/>
                </a:solidFill>
              </a:rPr>
              <a:t>Sekresi</a:t>
            </a:r>
            <a:r>
              <a:rPr lang="id-ID" b="1" dirty="0" smtClean="0">
                <a:solidFill>
                  <a:srgbClr val="FF0000"/>
                </a:solidFill>
              </a:rPr>
              <a:t>:</a:t>
            </a:r>
            <a:r>
              <a:rPr lang="id-ID" dirty="0" smtClean="0"/>
              <a:t> sekresi terjadi ketika </a:t>
            </a:r>
            <a:r>
              <a:rPr lang="id-ID" dirty="0" smtClean="0"/>
              <a:t>amin</a:t>
            </a:r>
            <a:r>
              <a:rPr lang="en-US" dirty="0" smtClean="0"/>
              <a:t>e</a:t>
            </a:r>
            <a:r>
              <a:rPr lang="id-ID" dirty="0" smtClean="0"/>
              <a:t> </a:t>
            </a:r>
            <a:r>
              <a:rPr lang="en-US" dirty="0" err="1" smtClean="0"/>
              <a:t>dilepas</a:t>
            </a:r>
            <a:r>
              <a:rPr lang="id-ID" dirty="0" smtClean="0"/>
              <a:t> dari thyroglobulin, dan hormon-hormon bebas kemudian dilepaskan ke dalam aliran darah.</a:t>
            </a:r>
            <a:br>
              <a:rPr lang="id-ID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Hormon</a:t>
            </a:r>
            <a:r>
              <a:rPr lang="en-US" dirty="0" smtClean="0"/>
              <a:t> Amine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040560"/>
          </a:xfrm>
        </p:spPr>
        <p:txBody>
          <a:bodyPr/>
          <a:lstStyle/>
          <a:p>
            <a:pPr lvl="0" algn="ctr">
              <a:buNone/>
            </a:pPr>
            <a:r>
              <a:rPr lang="en-US" sz="2800" b="1" dirty="0" err="1" smtClean="0">
                <a:solidFill>
                  <a:srgbClr val="00B050"/>
                </a:solidFill>
              </a:rPr>
              <a:t>Hormon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id-ID" sz="2800" b="1" dirty="0" smtClean="0">
                <a:solidFill>
                  <a:srgbClr val="00B050"/>
                </a:solidFill>
              </a:rPr>
              <a:t>Thyroid</a:t>
            </a:r>
            <a:endParaRPr lang="en-US" sz="2800" u="sng" dirty="0" smtClean="0">
              <a:solidFill>
                <a:srgbClr val="FF0000"/>
              </a:solidFill>
            </a:endParaRPr>
          </a:p>
          <a:p>
            <a:pPr lvl="0"/>
            <a:endParaRPr lang="en-US" u="sng" dirty="0">
              <a:solidFill>
                <a:srgbClr val="FF0000"/>
              </a:solidFill>
            </a:endParaRPr>
          </a:p>
          <a:p>
            <a:pPr lvl="0"/>
            <a:r>
              <a:rPr lang="id-ID" b="1" dirty="0" smtClean="0">
                <a:solidFill>
                  <a:srgbClr val="FF0000"/>
                </a:solidFill>
              </a:rPr>
              <a:t>Transportasi:</a:t>
            </a:r>
            <a:r>
              <a:rPr lang="id-ID" dirty="0" smtClean="0"/>
              <a:t> hormon tiroid tidak larut dalam air. Setelah memasuki darah, sebagian besar hormon tiroid </a:t>
            </a:r>
            <a:r>
              <a:rPr lang="en-US" dirty="0" err="1" smtClean="0"/>
              <a:t>bergabung</a:t>
            </a:r>
            <a:r>
              <a:rPr lang="en-US" dirty="0" smtClean="0"/>
              <a:t> </a:t>
            </a:r>
            <a:r>
              <a:rPr lang="id-ID" dirty="0" smtClean="0"/>
              <a:t>dengan </a:t>
            </a:r>
            <a:r>
              <a:rPr lang="id-ID" dirty="0" smtClean="0"/>
              <a:t>protein plasma, terutama globulin pengikat tiroksin, yang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id-ID" dirty="0" smtClean="0"/>
              <a:t>perlahan-lahan </a:t>
            </a:r>
            <a:r>
              <a:rPr lang="id-ID" dirty="0" smtClean="0"/>
              <a:t>melepaskan hormon ke jaringan target. </a:t>
            </a:r>
            <a:r>
              <a:rPr lang="id-ID" dirty="0" smtClean="0"/>
              <a:t>Hormon</a:t>
            </a:r>
            <a:r>
              <a:rPr lang="en-US" dirty="0" smtClean="0"/>
              <a:t> t</a:t>
            </a:r>
            <a:r>
              <a:rPr lang="id-ID" dirty="0" smtClean="0"/>
              <a:t>erikat </a:t>
            </a:r>
            <a:r>
              <a:rPr lang="en-US" dirty="0" smtClean="0"/>
              <a:t>protein</a:t>
            </a:r>
            <a:r>
              <a:rPr lang="id-ID" dirty="0" smtClean="0"/>
              <a:t> </a:t>
            </a:r>
            <a:r>
              <a:rPr lang="id-ID" dirty="0" smtClean="0"/>
              <a:t>tidak dapat dengan mudah berdifusi melintasi kapiler dan mendapatkan akses ke sel target mereka dan karena itu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id-ID" dirty="0" smtClean="0"/>
              <a:t>aktif </a:t>
            </a:r>
            <a:r>
              <a:rPr lang="id-ID" dirty="0" smtClean="0"/>
              <a:t>sampai mereka terpisah dari protein plasma.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Hormon</a:t>
            </a:r>
            <a:r>
              <a:rPr lang="en-US" dirty="0" smtClean="0"/>
              <a:t> Thyroid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 smtClean="0"/>
              <a:t>Hormon</a:t>
            </a:r>
            <a:r>
              <a:rPr lang="en-US" dirty="0" smtClean="0"/>
              <a:t> </a:t>
            </a:r>
            <a:r>
              <a:rPr lang="id-ID" dirty="0" smtClean="0"/>
              <a:t>Amine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d-ID" sz="2800" b="1" dirty="0" smtClean="0">
                <a:solidFill>
                  <a:srgbClr val="00B050"/>
                </a:solidFill>
              </a:rPr>
              <a:t>Epine</a:t>
            </a:r>
            <a:r>
              <a:rPr lang="en-US" sz="2800" b="1" dirty="0" err="1" smtClean="0">
                <a:solidFill>
                  <a:srgbClr val="00B050"/>
                </a:solidFill>
              </a:rPr>
              <a:t>frin</a:t>
            </a:r>
            <a:r>
              <a:rPr lang="id-ID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dan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id-ID" sz="2800" b="1" dirty="0" smtClean="0">
                <a:solidFill>
                  <a:srgbClr val="00B050"/>
                </a:solidFill>
              </a:rPr>
              <a:t>Norepine</a:t>
            </a:r>
            <a:r>
              <a:rPr lang="en-US" sz="2800" b="1" dirty="0" err="1" smtClean="0">
                <a:solidFill>
                  <a:srgbClr val="00B050"/>
                </a:solidFill>
              </a:rPr>
              <a:t>frin</a:t>
            </a:r>
            <a:r>
              <a:rPr lang="id-ID" sz="2800" b="1" dirty="0" smtClean="0">
                <a:solidFill>
                  <a:srgbClr val="00B050"/>
                </a:solidFill>
              </a:rPr>
              <a:t> </a:t>
            </a:r>
            <a:endParaRPr lang="en-US" sz="2800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en-US" sz="2600" b="1" dirty="0">
              <a:solidFill>
                <a:srgbClr val="00B050"/>
              </a:solidFill>
            </a:endParaRPr>
          </a:p>
          <a:p>
            <a:pPr lvl="0"/>
            <a:r>
              <a:rPr lang="id-ID" b="1" dirty="0" smtClean="0">
                <a:solidFill>
                  <a:srgbClr val="FF0000"/>
                </a:solidFill>
              </a:rPr>
              <a:t>Sintesis</a:t>
            </a:r>
            <a:r>
              <a:rPr lang="id-ID" b="1" dirty="0" smtClean="0">
                <a:solidFill>
                  <a:srgbClr val="FF0000"/>
                </a:solidFill>
              </a:rPr>
              <a:t>: </a:t>
            </a:r>
            <a:r>
              <a:rPr lang="id-ID" dirty="0" smtClean="0"/>
              <a:t>Epinefrin dan norepinefrin terbentuk di medula adrenal, yang biasanya mengeluarkan epinefrin sekitar empat kali lebih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id-ID" dirty="0" smtClean="0"/>
              <a:t> dari norepinefrin. </a:t>
            </a:r>
            <a:endParaRPr lang="en-US" dirty="0" smtClean="0"/>
          </a:p>
          <a:p>
            <a:pPr lvl="0"/>
            <a:r>
              <a:rPr lang="id-ID" b="1" dirty="0" smtClean="0">
                <a:solidFill>
                  <a:srgbClr val="FF0000"/>
                </a:solidFill>
              </a:rPr>
              <a:t>Penyimpanan</a:t>
            </a:r>
            <a:r>
              <a:rPr lang="id-ID" b="1" dirty="0" smtClean="0">
                <a:solidFill>
                  <a:srgbClr val="FF0000"/>
                </a:solidFill>
              </a:rPr>
              <a:t>:</a:t>
            </a:r>
            <a:r>
              <a:rPr lang="id-ID" dirty="0" smtClean="0"/>
              <a:t> katekolamin diambil ke dalam vesikel dan disimpan sampai dikeluarkan. </a:t>
            </a:r>
            <a:endParaRPr lang="en-US" dirty="0" smtClean="0"/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S</a:t>
            </a:r>
            <a:r>
              <a:rPr lang="id-ID" b="1" dirty="0" smtClean="0">
                <a:solidFill>
                  <a:srgbClr val="FF0000"/>
                </a:solidFill>
              </a:rPr>
              <a:t>ekresi</a:t>
            </a:r>
            <a:r>
              <a:rPr lang="id-ID" b="1" dirty="0" smtClean="0">
                <a:solidFill>
                  <a:srgbClr val="FF0000"/>
                </a:solidFill>
              </a:rPr>
              <a:t>: </a:t>
            </a:r>
            <a:r>
              <a:rPr lang="id-ID" dirty="0" smtClean="0"/>
              <a:t>Serupa dengan hormon protein yang disimpan dalam granula sekretori, katekolamin juga dilepaskan dari sel medula adrenal oleh eksositosis.</a:t>
            </a:r>
            <a:br>
              <a:rPr lang="id-ID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Hormon</a:t>
            </a:r>
            <a:r>
              <a:rPr lang="en-US" dirty="0" smtClean="0"/>
              <a:t> </a:t>
            </a:r>
            <a:r>
              <a:rPr lang="id-ID" dirty="0" smtClean="0"/>
              <a:t>Amine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680520"/>
          </a:xfrm>
        </p:spPr>
        <p:txBody>
          <a:bodyPr/>
          <a:lstStyle/>
          <a:p>
            <a:pPr algn="ctr">
              <a:buNone/>
            </a:pPr>
            <a:r>
              <a:rPr lang="id-ID" sz="2800" b="1" dirty="0" smtClean="0">
                <a:solidFill>
                  <a:srgbClr val="00B050"/>
                </a:solidFill>
              </a:rPr>
              <a:t>Epine</a:t>
            </a:r>
            <a:r>
              <a:rPr lang="en-US" sz="2800" b="1" dirty="0" err="1" smtClean="0">
                <a:solidFill>
                  <a:srgbClr val="00B050"/>
                </a:solidFill>
              </a:rPr>
              <a:t>frin</a:t>
            </a:r>
            <a:r>
              <a:rPr lang="id-ID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dan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id-ID" sz="2800" b="1" dirty="0" smtClean="0">
                <a:solidFill>
                  <a:srgbClr val="00B050"/>
                </a:solidFill>
              </a:rPr>
              <a:t>Norepine</a:t>
            </a:r>
            <a:r>
              <a:rPr lang="en-US" sz="2800" b="1" dirty="0" err="1" smtClean="0">
                <a:solidFill>
                  <a:srgbClr val="00B050"/>
                </a:solidFill>
              </a:rPr>
              <a:t>frin</a:t>
            </a:r>
            <a:r>
              <a:rPr lang="id-ID" sz="2800" b="1" dirty="0" smtClean="0">
                <a:solidFill>
                  <a:srgbClr val="00B050"/>
                </a:solidFill>
              </a:rPr>
              <a:t> </a:t>
            </a:r>
            <a:endParaRPr lang="en-US" sz="2800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r>
              <a:rPr lang="id-ID" b="1" dirty="0" smtClean="0">
                <a:solidFill>
                  <a:srgbClr val="FF0000"/>
                </a:solidFill>
              </a:rPr>
              <a:t>Transportasi: </a:t>
            </a:r>
            <a:r>
              <a:rPr lang="id-ID" dirty="0" smtClean="0"/>
              <a:t>Setelah memasuki sirkulasi, mereka bisa </a:t>
            </a:r>
            <a:r>
              <a:rPr lang="en-US" dirty="0" err="1" smtClean="0"/>
              <a:t>berada</a:t>
            </a:r>
            <a:r>
              <a:rPr lang="id-ID" dirty="0" smtClean="0"/>
              <a:t> dalam plasma dalam bentuk bebas atau dalam konjugasi dengan zat lainnya. Katekolamin dilarutkan dalam plasma dan diangkut dari </a:t>
            </a:r>
            <a:r>
              <a:rPr lang="en-US" dirty="0" err="1" smtClean="0"/>
              <a:t>lokasi</a:t>
            </a:r>
            <a:r>
              <a:rPr lang="id-ID" dirty="0" smtClean="0"/>
              <a:t> sintesis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id-ID" dirty="0" smtClean="0"/>
              <a:t>jaringan target, di mana mereka berdifusi keluar dari kapiler, ke dalam cairan interstisial, dan akhirnya ke sel target.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Epine</a:t>
            </a:r>
            <a:r>
              <a:rPr lang="en-US" dirty="0" err="1" smtClean="0"/>
              <a:t>frin</a:t>
            </a:r>
            <a:r>
              <a:rPr lang="id-ID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id-ID" dirty="0" smtClean="0"/>
              <a:t>Norepine</a:t>
            </a:r>
            <a:r>
              <a:rPr lang="en-US" dirty="0" err="1" smtClean="0"/>
              <a:t>frin</a:t>
            </a:r>
            <a:r>
              <a:rPr lang="id-ID" dirty="0" smtClean="0"/>
              <a:t> 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paito\AppData\Local\Temp\Rar$DI13.6710\S23283-049-f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8010"/>
            <a:ext cx="9144000" cy="5899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Reseptor</a:t>
            </a:r>
            <a:r>
              <a:rPr lang="en-US" dirty="0" smtClean="0"/>
              <a:t> </a:t>
            </a:r>
            <a:r>
              <a:rPr lang="en-US" dirty="0" err="1" smtClean="0"/>
              <a:t>Hormon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L</a:t>
            </a:r>
            <a:r>
              <a:rPr lang="id-ID" dirty="0" smtClean="0"/>
              <a:t>okasi untuk berbagai jenis reseptor hormon umumnya sebagai berikut: </a:t>
            </a:r>
            <a:endParaRPr lang="en-US" dirty="0" smtClean="0"/>
          </a:p>
          <a:p>
            <a:pPr marL="457200" lvl="0" indent="-457200">
              <a:buFont typeface="+mj-lt"/>
              <a:buAutoNum type="alphaLcPeriod"/>
            </a:pPr>
            <a:r>
              <a:rPr lang="en-US" dirty="0" smtClean="0"/>
              <a:t>P</a:t>
            </a:r>
            <a:r>
              <a:rPr lang="id-ID" dirty="0" smtClean="0"/>
              <a:t>ada permukaan membran sel. </a:t>
            </a:r>
            <a:r>
              <a:rPr lang="en-US" dirty="0" smtClean="0"/>
              <a:t>S</a:t>
            </a:r>
            <a:r>
              <a:rPr lang="id-ID" dirty="0" smtClean="0"/>
              <a:t>ebagian </a:t>
            </a:r>
            <a:r>
              <a:rPr lang="id-ID" dirty="0" smtClean="0"/>
              <a:t>besar </a:t>
            </a:r>
            <a:r>
              <a:rPr lang="en-US" dirty="0" err="1" smtClean="0"/>
              <a:t>hormon</a:t>
            </a:r>
            <a:r>
              <a:rPr lang="id-ID" dirty="0" smtClean="0"/>
              <a:t> protein, peptida, dan katekolamin </a:t>
            </a:r>
            <a:r>
              <a:rPr lang="en-US" dirty="0" err="1" smtClean="0"/>
              <a:t>memiliki</a:t>
            </a:r>
            <a:r>
              <a:rPr lang="en-US" dirty="0" smtClean="0"/>
              <a:t> r</a:t>
            </a:r>
            <a:r>
              <a:rPr lang="id-ID" dirty="0" smtClean="0"/>
              <a:t>eseptor membran spesifik</a:t>
            </a:r>
            <a:r>
              <a:rPr lang="id-ID" dirty="0" smtClean="0"/>
              <a:t>.</a:t>
            </a:r>
            <a:endParaRPr lang="en-US" dirty="0" smtClean="0"/>
          </a:p>
          <a:p>
            <a:pPr marL="457200" lvl="0" indent="-457200">
              <a:buFont typeface="+mj-lt"/>
              <a:buAutoNum type="alphaLcPeriod"/>
            </a:pPr>
            <a:r>
              <a:rPr lang="en-US" dirty="0" err="1" smtClean="0"/>
              <a:t>Dalam</a:t>
            </a:r>
            <a:r>
              <a:rPr lang="id-ID" dirty="0" smtClean="0"/>
              <a:t> </a:t>
            </a:r>
            <a:r>
              <a:rPr lang="id-ID" dirty="0" smtClean="0"/>
              <a:t>sitoplasma sel. Reseptor utama untuk hormon-hormon steroid ditemukan terutama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id-ID" dirty="0" smtClean="0"/>
              <a:t> di sitoplasma. </a:t>
            </a:r>
            <a:endParaRPr lang="en-US" dirty="0" smtClean="0"/>
          </a:p>
          <a:p>
            <a:pPr marL="457200" lvl="0" indent="-457200">
              <a:buFont typeface="+mj-lt"/>
              <a:buAutoNum type="alphaLcPeriod"/>
            </a:pPr>
            <a:r>
              <a:rPr lang="en-US" dirty="0" err="1" smtClean="0"/>
              <a:t>Dalam</a:t>
            </a:r>
            <a:r>
              <a:rPr lang="id-ID" dirty="0" smtClean="0"/>
              <a:t> </a:t>
            </a:r>
            <a:r>
              <a:rPr lang="id-ID" dirty="0" smtClean="0"/>
              <a:t>inti sel. Reseptor untuk hormon tiroid ditemukan dalam inti dan diyakini berada dalam hubungan langsung dengan satu atau lebih kromosom.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Reseptor</a:t>
            </a:r>
            <a:r>
              <a:rPr lang="en-US" dirty="0" smtClean="0"/>
              <a:t> </a:t>
            </a:r>
            <a:r>
              <a:rPr lang="en-US" dirty="0" err="1" smtClean="0"/>
              <a:t>Hormon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908720"/>
          <a:ext cx="9144000" cy="611724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691680"/>
                <a:gridCol w="2160240"/>
                <a:gridCol w="2088232"/>
                <a:gridCol w="3203848"/>
              </a:tblGrid>
              <a:tr h="12976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latin typeface="Maiandra GD" pitchFamily="34" charset="0"/>
                          <a:cs typeface="Consolas" pitchFamily="49" charset="0"/>
                        </a:rPr>
                        <a:t>Jalur</a:t>
                      </a:r>
                      <a:r>
                        <a:rPr lang="en-US" sz="2000" b="1" dirty="0" smtClean="0">
                          <a:latin typeface="Maiandra GD" pitchFamily="34" charset="0"/>
                          <a:cs typeface="Consolas" pitchFamily="49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Maiandra GD" pitchFamily="34" charset="0"/>
                          <a:cs typeface="Consolas" pitchFamily="49" charset="0"/>
                        </a:rPr>
                        <a:t>Transduksi</a:t>
                      </a:r>
                      <a:r>
                        <a:rPr lang="en-US" sz="2000" b="1" baseline="0" dirty="0" smtClean="0">
                          <a:latin typeface="Maiandra GD" pitchFamily="34" charset="0"/>
                          <a:cs typeface="Consolas" pitchFamily="49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Maiandra GD" pitchFamily="34" charset="0"/>
                          <a:cs typeface="Consolas" pitchFamily="49" charset="0"/>
                        </a:rPr>
                        <a:t>Sinyal</a:t>
                      </a:r>
                      <a:endParaRPr lang="en-US" sz="3200" b="1" dirty="0">
                        <a:latin typeface="Maiandra GD" pitchFamily="34" charset="0"/>
                        <a:ea typeface="Calibri"/>
                        <a:cs typeface="Consolas" pitchFamily="49" charset="0"/>
                      </a:endParaRPr>
                    </a:p>
                  </a:txBody>
                  <a:tcPr marL="36000" marR="3600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latin typeface="Maiandra GD" pitchFamily="34" charset="0"/>
                          <a:cs typeface="Consolas" pitchFamily="49" charset="0"/>
                        </a:rPr>
                        <a:t>Tipe</a:t>
                      </a:r>
                      <a:r>
                        <a:rPr lang="en-US" sz="2000" b="1" dirty="0" smtClean="0">
                          <a:latin typeface="Maiandra GD" pitchFamily="34" charset="0"/>
                          <a:cs typeface="Consolas" pitchFamily="49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Maiandra GD" pitchFamily="34" charset="0"/>
                          <a:cs typeface="Consolas" pitchFamily="49" charset="0"/>
                        </a:rPr>
                        <a:t>Reseptor</a:t>
                      </a:r>
                      <a:endParaRPr lang="en-US" sz="3200" b="1" dirty="0">
                        <a:latin typeface="Maiandra GD" pitchFamily="34" charset="0"/>
                        <a:ea typeface="Calibri"/>
                        <a:cs typeface="Consolas" pitchFamily="49" charset="0"/>
                      </a:endParaRPr>
                    </a:p>
                  </a:txBody>
                  <a:tcPr marL="72000" marR="7200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latin typeface="Maiandra GD" pitchFamily="34" charset="0"/>
                          <a:cs typeface="Consolas" pitchFamily="49" charset="0"/>
                        </a:rPr>
                        <a:t>Hasil</a:t>
                      </a:r>
                      <a:r>
                        <a:rPr lang="en-US" sz="2000" b="1" baseline="0" dirty="0" smtClean="0">
                          <a:latin typeface="Maiandra GD" pitchFamily="34" charset="0"/>
                          <a:cs typeface="Consolas" pitchFamily="49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Maiandra GD" pitchFamily="34" charset="0"/>
                          <a:cs typeface="Consolas" pitchFamily="49" charset="0"/>
                        </a:rPr>
                        <a:t>Ikatan</a:t>
                      </a:r>
                      <a:r>
                        <a:rPr lang="en-US" sz="2000" b="1" baseline="0" dirty="0" smtClean="0">
                          <a:latin typeface="Maiandra GD" pitchFamily="34" charset="0"/>
                          <a:cs typeface="Consolas" pitchFamily="49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Maiandra GD" pitchFamily="34" charset="0"/>
                          <a:cs typeface="Consolas" pitchFamily="49" charset="0"/>
                        </a:rPr>
                        <a:t>Hormon</a:t>
                      </a:r>
                      <a:r>
                        <a:rPr lang="en-US" sz="2000" b="1" baseline="0" dirty="0" smtClean="0">
                          <a:latin typeface="Maiandra GD" pitchFamily="34" charset="0"/>
                          <a:cs typeface="Consolas" pitchFamily="49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Maiandra GD" pitchFamily="34" charset="0"/>
                          <a:cs typeface="Consolas" pitchFamily="49" charset="0"/>
                        </a:rPr>
                        <a:t>dengan</a:t>
                      </a:r>
                      <a:r>
                        <a:rPr lang="en-US" sz="2000" b="1" baseline="0" dirty="0" smtClean="0">
                          <a:latin typeface="Maiandra GD" pitchFamily="34" charset="0"/>
                          <a:cs typeface="Consolas" pitchFamily="49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Maiandra GD" pitchFamily="34" charset="0"/>
                          <a:cs typeface="Consolas" pitchFamily="49" charset="0"/>
                        </a:rPr>
                        <a:t>Reseptornya</a:t>
                      </a:r>
                      <a:endParaRPr lang="en-US" sz="3200" b="1" dirty="0">
                        <a:latin typeface="Maiandra GD" pitchFamily="34" charset="0"/>
                        <a:ea typeface="Calibri"/>
                        <a:cs typeface="Consolas" pitchFamily="49" charset="0"/>
                      </a:endParaRPr>
                    </a:p>
                  </a:txBody>
                  <a:tcPr marL="36000" marR="3600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latin typeface="Maiandra GD" pitchFamily="34" charset="0"/>
                          <a:cs typeface="Consolas" pitchFamily="49" charset="0"/>
                        </a:rPr>
                        <a:t>Hormon</a:t>
                      </a:r>
                      <a:r>
                        <a:rPr lang="en-US" sz="2000" b="1" dirty="0" smtClean="0">
                          <a:latin typeface="Maiandra GD" pitchFamily="34" charset="0"/>
                          <a:cs typeface="Consolas" pitchFamily="49" charset="0"/>
                        </a:rPr>
                        <a:t> yang </a:t>
                      </a:r>
                      <a:r>
                        <a:rPr lang="en-US" sz="2000" b="1" dirty="0" err="1" smtClean="0">
                          <a:latin typeface="Maiandra GD" pitchFamily="34" charset="0"/>
                          <a:cs typeface="Consolas" pitchFamily="49" charset="0"/>
                        </a:rPr>
                        <a:t>Menggunakan</a:t>
                      </a:r>
                      <a:r>
                        <a:rPr lang="en-US" sz="2000" b="1" baseline="0" dirty="0" smtClean="0">
                          <a:latin typeface="Maiandra GD" pitchFamily="34" charset="0"/>
                          <a:cs typeface="Consolas" pitchFamily="49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Maiandra GD" pitchFamily="34" charset="0"/>
                          <a:cs typeface="Consolas" pitchFamily="49" charset="0"/>
                        </a:rPr>
                        <a:t>Jalur</a:t>
                      </a:r>
                      <a:r>
                        <a:rPr lang="en-US" sz="2000" b="1" baseline="0" dirty="0" smtClean="0">
                          <a:latin typeface="Maiandra GD" pitchFamily="34" charset="0"/>
                          <a:cs typeface="Consolas" pitchFamily="49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Maiandra GD" pitchFamily="34" charset="0"/>
                          <a:cs typeface="Consolas" pitchFamily="49" charset="0"/>
                        </a:rPr>
                        <a:t>Ini</a:t>
                      </a:r>
                      <a:endParaRPr lang="en-US" sz="3200" b="1" dirty="0">
                        <a:latin typeface="Maiandra GD" pitchFamily="34" charset="0"/>
                        <a:ea typeface="Calibri"/>
                        <a:cs typeface="Consolas" pitchFamily="49" charset="0"/>
                      </a:endParaRPr>
                    </a:p>
                  </a:txBody>
                  <a:tcPr marL="36000" marR="3600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9979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Maiandra GD" pitchFamily="34" charset="0"/>
                          <a:cs typeface="Consolas" pitchFamily="49" charset="0"/>
                        </a:rPr>
                        <a:t>cAMP/PKA</a:t>
                      </a:r>
                      <a:endParaRPr lang="en-US" sz="3200">
                        <a:latin typeface="Maiandra GD" pitchFamily="34" charset="0"/>
                        <a:ea typeface="Calibri"/>
                        <a:cs typeface="Consolas" pitchFamily="49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Maiandra GD" pitchFamily="34" charset="0"/>
                          <a:cs typeface="Consolas" pitchFamily="49" charset="0"/>
                        </a:rPr>
                        <a:t>G-protein coupled receptor </a:t>
                      </a:r>
                      <a:r>
                        <a:rPr lang="en-US" sz="2000" dirty="0" err="1" smtClean="0">
                          <a:latin typeface="Maiandra GD" pitchFamily="34" charset="0"/>
                          <a:cs typeface="Consolas" pitchFamily="49" charset="0"/>
                        </a:rPr>
                        <a:t>pada</a:t>
                      </a:r>
                      <a:r>
                        <a:rPr lang="en-US" sz="2000" dirty="0" smtClean="0">
                          <a:latin typeface="Maiandra GD" pitchFamily="34" charset="0"/>
                          <a:cs typeface="Consolas" pitchFamily="49" charset="0"/>
                        </a:rPr>
                        <a:t> </a:t>
                      </a:r>
                      <a:r>
                        <a:rPr lang="en-US" sz="2000" dirty="0" err="1" smtClean="0">
                          <a:latin typeface="Maiandra GD" pitchFamily="34" charset="0"/>
                          <a:cs typeface="Consolas" pitchFamily="49" charset="0"/>
                        </a:rPr>
                        <a:t>membran</a:t>
                      </a:r>
                      <a:r>
                        <a:rPr lang="en-US" sz="2000" dirty="0" smtClean="0">
                          <a:latin typeface="Maiandra GD" pitchFamily="34" charset="0"/>
                          <a:cs typeface="Consolas" pitchFamily="49" charset="0"/>
                        </a:rPr>
                        <a:t> </a:t>
                      </a:r>
                      <a:r>
                        <a:rPr lang="en-US" sz="2000" dirty="0" err="1" smtClean="0">
                          <a:latin typeface="Maiandra GD" pitchFamily="34" charset="0"/>
                          <a:cs typeface="Consolas" pitchFamily="49" charset="0"/>
                        </a:rPr>
                        <a:t>permukaan</a:t>
                      </a:r>
                      <a:endParaRPr lang="en-US" sz="3200" dirty="0">
                        <a:latin typeface="Maiandra GD" pitchFamily="34" charset="0"/>
                        <a:ea typeface="Calibri"/>
                        <a:cs typeface="Consolas" pitchFamily="49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Maiandra GD" pitchFamily="34" charset="0"/>
                          <a:cs typeface="Consolas" pitchFamily="49" charset="0"/>
                        </a:rPr>
                        <a:t>Mengubah</a:t>
                      </a:r>
                      <a:r>
                        <a:rPr lang="en-US" sz="2000" dirty="0" smtClean="0">
                          <a:latin typeface="Maiandra GD" pitchFamily="34" charset="0"/>
                          <a:cs typeface="Consolas" pitchFamily="49" charset="0"/>
                        </a:rPr>
                        <a:t> protein yang </a:t>
                      </a:r>
                      <a:r>
                        <a:rPr lang="en-US" sz="2000" dirty="0" err="1" smtClean="0">
                          <a:latin typeface="Maiandra GD" pitchFamily="34" charset="0"/>
                          <a:cs typeface="Consolas" pitchFamily="49" charset="0"/>
                        </a:rPr>
                        <a:t>sudah</a:t>
                      </a:r>
                      <a:r>
                        <a:rPr lang="en-US" sz="2000" dirty="0" smtClean="0">
                          <a:latin typeface="Maiandra GD" pitchFamily="34" charset="0"/>
                          <a:cs typeface="Consolas" pitchFamily="49" charset="0"/>
                        </a:rPr>
                        <a:t> </a:t>
                      </a:r>
                      <a:r>
                        <a:rPr lang="en-US" sz="2000" dirty="0" err="1" smtClean="0">
                          <a:latin typeface="Maiandra GD" pitchFamily="34" charset="0"/>
                          <a:cs typeface="Consolas" pitchFamily="49" charset="0"/>
                        </a:rPr>
                        <a:t>ada</a:t>
                      </a:r>
                      <a:endParaRPr lang="en-US" sz="3200" dirty="0">
                        <a:latin typeface="Maiandra GD" pitchFamily="34" charset="0"/>
                        <a:ea typeface="Calibri"/>
                        <a:cs typeface="Consolas" pitchFamily="49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Maiandra GD" pitchFamily="34" charset="0"/>
                          <a:cs typeface="Consolas" pitchFamily="49" charset="0"/>
                        </a:rPr>
                        <a:t>LH, FSH, TSH, ACTH, vasopressin, epinephrine, </a:t>
                      </a:r>
                      <a:r>
                        <a:rPr lang="en-US" sz="2000" dirty="0" err="1">
                          <a:latin typeface="Maiandra GD" pitchFamily="34" charset="0"/>
                          <a:cs typeface="Consolas" pitchFamily="49" charset="0"/>
                        </a:rPr>
                        <a:t>noreepinephrine</a:t>
                      </a:r>
                      <a:r>
                        <a:rPr lang="en-US" sz="2000" dirty="0">
                          <a:latin typeface="Maiandra GD" pitchFamily="34" charset="0"/>
                          <a:cs typeface="Consolas" pitchFamily="49" charset="0"/>
                        </a:rPr>
                        <a:t>, glucagon, PTH, CRH, GHRH, </a:t>
                      </a:r>
                      <a:r>
                        <a:rPr lang="en-US" sz="2000" dirty="0" err="1">
                          <a:latin typeface="Maiandra GD" pitchFamily="34" charset="0"/>
                          <a:cs typeface="Consolas" pitchFamily="49" charset="0"/>
                        </a:rPr>
                        <a:t>somatostatin</a:t>
                      </a:r>
                      <a:r>
                        <a:rPr lang="en-US" sz="2000" dirty="0">
                          <a:latin typeface="Maiandra GD" pitchFamily="34" charset="0"/>
                          <a:cs typeface="Consolas" pitchFamily="49" charset="0"/>
                        </a:rPr>
                        <a:t>, </a:t>
                      </a:r>
                      <a:r>
                        <a:rPr lang="en-US" sz="2000" dirty="0" err="1">
                          <a:latin typeface="Maiandra GD" pitchFamily="34" charset="0"/>
                          <a:cs typeface="Consolas" pitchFamily="49" charset="0"/>
                        </a:rPr>
                        <a:t>calcitonin</a:t>
                      </a:r>
                      <a:endParaRPr lang="en-US" sz="3200" dirty="0">
                        <a:latin typeface="Maiandra GD" pitchFamily="34" charset="0"/>
                        <a:ea typeface="Calibri"/>
                        <a:cs typeface="Consolas" pitchFamily="49" charset="0"/>
                      </a:endParaRPr>
                    </a:p>
                  </a:txBody>
                  <a:tcPr marL="36000" marR="36000" marT="0" marB="0" anchor="ctr"/>
                </a:tc>
              </a:tr>
              <a:tr h="12976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Maiandra GD" pitchFamily="34" charset="0"/>
                          <a:cs typeface="Consolas" pitchFamily="49" charset="0"/>
                        </a:rPr>
                        <a:t>IP3/Ca2+ </a:t>
                      </a:r>
                      <a:r>
                        <a:rPr lang="en-US" sz="2000" dirty="0" err="1" smtClean="0">
                          <a:latin typeface="Maiandra GD" pitchFamily="34" charset="0"/>
                          <a:cs typeface="Consolas" pitchFamily="49" charset="0"/>
                        </a:rPr>
                        <a:t>dan</a:t>
                      </a:r>
                      <a:r>
                        <a:rPr lang="en-US" sz="2000" dirty="0" smtClean="0">
                          <a:latin typeface="Maiandra GD" pitchFamily="34" charset="0"/>
                          <a:cs typeface="Consolas" pitchFamily="49" charset="0"/>
                        </a:rPr>
                        <a:t> DAG/PKC</a:t>
                      </a:r>
                      <a:endParaRPr lang="en-US" sz="3200" dirty="0">
                        <a:latin typeface="Maiandra GD" pitchFamily="34" charset="0"/>
                        <a:ea typeface="Calibri"/>
                        <a:cs typeface="Consolas" pitchFamily="49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Maiandra GD" pitchFamily="34" charset="0"/>
                          <a:cs typeface="Consolas" pitchFamily="49" charset="0"/>
                        </a:rPr>
                        <a:t>G-protein coupled receptor </a:t>
                      </a:r>
                      <a:r>
                        <a:rPr lang="en-US" sz="2000" dirty="0" err="1" smtClean="0">
                          <a:latin typeface="Maiandra GD" pitchFamily="34" charset="0"/>
                          <a:cs typeface="Consolas" pitchFamily="49" charset="0"/>
                        </a:rPr>
                        <a:t>pada</a:t>
                      </a:r>
                      <a:r>
                        <a:rPr lang="en-US" sz="2000" dirty="0" smtClean="0">
                          <a:latin typeface="Maiandra GD" pitchFamily="34" charset="0"/>
                          <a:cs typeface="Consolas" pitchFamily="49" charset="0"/>
                        </a:rPr>
                        <a:t> </a:t>
                      </a:r>
                      <a:r>
                        <a:rPr lang="en-US" sz="2000" dirty="0" err="1" smtClean="0">
                          <a:latin typeface="Maiandra GD" pitchFamily="34" charset="0"/>
                          <a:cs typeface="Consolas" pitchFamily="49" charset="0"/>
                        </a:rPr>
                        <a:t>membran</a:t>
                      </a:r>
                      <a:r>
                        <a:rPr lang="en-US" sz="2000" dirty="0" smtClean="0">
                          <a:latin typeface="Maiandra GD" pitchFamily="34" charset="0"/>
                          <a:cs typeface="Consolas" pitchFamily="49" charset="0"/>
                        </a:rPr>
                        <a:t> </a:t>
                      </a:r>
                      <a:r>
                        <a:rPr lang="en-US" sz="2000" dirty="0" err="1" smtClean="0">
                          <a:latin typeface="Maiandra GD" pitchFamily="34" charset="0"/>
                          <a:cs typeface="Consolas" pitchFamily="49" charset="0"/>
                        </a:rPr>
                        <a:t>permukaan</a:t>
                      </a:r>
                      <a:endParaRPr lang="en-US" sz="3200" dirty="0">
                        <a:latin typeface="Maiandra GD" pitchFamily="34" charset="0"/>
                        <a:ea typeface="Calibri"/>
                        <a:cs typeface="Consolas" pitchFamily="49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smtClean="0">
                          <a:latin typeface="Maiandra GD" pitchFamily="34" charset="0"/>
                          <a:cs typeface="Consolas" pitchFamily="49" charset="0"/>
                        </a:rPr>
                        <a:t>Mengubah protein yang sudah ada</a:t>
                      </a:r>
                      <a:endParaRPr lang="en-US" sz="3200" dirty="0">
                        <a:latin typeface="Maiandra GD" pitchFamily="34" charset="0"/>
                        <a:ea typeface="Calibri"/>
                        <a:cs typeface="Consolas" pitchFamily="49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Maiandra GD" pitchFamily="34" charset="0"/>
                          <a:cs typeface="Consolas" pitchFamily="49" charset="0"/>
                        </a:rPr>
                        <a:t>TRH, </a:t>
                      </a:r>
                      <a:r>
                        <a:rPr lang="en-US" sz="2000" dirty="0" err="1">
                          <a:latin typeface="Maiandra GD" pitchFamily="34" charset="0"/>
                          <a:cs typeface="Consolas" pitchFamily="49" charset="0"/>
                        </a:rPr>
                        <a:t>GnRH</a:t>
                      </a:r>
                      <a:r>
                        <a:rPr lang="en-US" sz="2000" dirty="0">
                          <a:latin typeface="Maiandra GD" pitchFamily="34" charset="0"/>
                          <a:cs typeface="Consolas" pitchFamily="49" charset="0"/>
                        </a:rPr>
                        <a:t>, </a:t>
                      </a:r>
                      <a:r>
                        <a:rPr lang="en-US" sz="2000" dirty="0" err="1">
                          <a:latin typeface="Maiandra GD" pitchFamily="34" charset="0"/>
                          <a:cs typeface="Consolas" pitchFamily="49" charset="0"/>
                        </a:rPr>
                        <a:t>oxytocine</a:t>
                      </a:r>
                      <a:endParaRPr lang="en-US" sz="3200" dirty="0">
                        <a:latin typeface="Maiandra GD" pitchFamily="34" charset="0"/>
                        <a:ea typeface="Calibri"/>
                        <a:cs typeface="Consolas" pitchFamily="49" charset="0"/>
                      </a:endParaRPr>
                    </a:p>
                  </a:txBody>
                  <a:tcPr marL="36000" marR="36000" marT="0" marB="0" anchor="ctr"/>
                </a:tc>
              </a:tr>
              <a:tr h="1356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Maiandra GD" pitchFamily="34" charset="0"/>
                          <a:cs typeface="Consolas" pitchFamily="49" charset="0"/>
                        </a:rPr>
                        <a:t>Tyrosine kinase</a:t>
                      </a:r>
                      <a:endParaRPr lang="en-US" sz="3200">
                        <a:latin typeface="Maiandra GD" pitchFamily="34" charset="0"/>
                        <a:ea typeface="Calibri"/>
                        <a:cs typeface="Consolas" pitchFamily="49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Maiandra GD" pitchFamily="34" charset="0"/>
                          <a:cs typeface="Consolas" pitchFamily="49" charset="0"/>
                        </a:rPr>
                        <a:t>Reseptor</a:t>
                      </a:r>
                      <a:r>
                        <a:rPr lang="en-US" sz="2000" baseline="0" dirty="0" smtClean="0">
                          <a:latin typeface="Maiandra GD" pitchFamily="34" charset="0"/>
                          <a:cs typeface="Consolas" pitchFamily="49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Maiandra GD" pitchFamily="34" charset="0"/>
                          <a:cs typeface="Consolas" pitchFamily="49" charset="0"/>
                        </a:rPr>
                        <a:t>membran</a:t>
                      </a:r>
                      <a:r>
                        <a:rPr lang="en-US" sz="2000" baseline="0" dirty="0" smtClean="0">
                          <a:latin typeface="Maiandra GD" pitchFamily="34" charset="0"/>
                          <a:cs typeface="Consolas" pitchFamily="49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Maiandra GD" pitchFamily="34" charset="0"/>
                          <a:cs typeface="Consolas" pitchFamily="49" charset="0"/>
                        </a:rPr>
                        <a:t>permukaan</a:t>
                      </a:r>
                      <a:r>
                        <a:rPr lang="en-US" sz="2000" baseline="0" dirty="0" smtClean="0">
                          <a:latin typeface="Maiandra GD" pitchFamily="34" charset="0"/>
                          <a:cs typeface="Consolas" pitchFamily="49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Maiandra GD" pitchFamily="34" charset="0"/>
                          <a:cs typeface="Consolas" pitchFamily="49" charset="0"/>
                        </a:rPr>
                        <a:t>dengan</a:t>
                      </a:r>
                      <a:r>
                        <a:rPr lang="en-US" sz="2000" baseline="0" dirty="0" smtClean="0">
                          <a:latin typeface="Maiandra GD" pitchFamily="34" charset="0"/>
                          <a:cs typeface="Consolas" pitchFamily="49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Maiandra GD" pitchFamily="34" charset="0"/>
                          <a:cs typeface="Consolas" pitchFamily="49" charset="0"/>
                        </a:rPr>
                        <a:t>aktivitas</a:t>
                      </a:r>
                      <a:r>
                        <a:rPr lang="en-US" sz="2000" baseline="0" dirty="0" smtClean="0">
                          <a:latin typeface="Maiandra GD" pitchFamily="34" charset="0"/>
                          <a:cs typeface="Consolas" pitchFamily="49" charset="0"/>
                        </a:rPr>
                        <a:t> </a:t>
                      </a:r>
                      <a:r>
                        <a:rPr lang="en-US" sz="2000" dirty="0" smtClean="0">
                          <a:latin typeface="Maiandra GD" pitchFamily="34" charset="0"/>
                          <a:cs typeface="Consolas" pitchFamily="49" charset="0"/>
                        </a:rPr>
                        <a:t>tyrosine </a:t>
                      </a:r>
                      <a:r>
                        <a:rPr lang="en-US" sz="2000" dirty="0" err="1" smtClean="0">
                          <a:latin typeface="Maiandra GD" pitchFamily="34" charset="0"/>
                          <a:cs typeface="Consolas" pitchFamily="49" charset="0"/>
                        </a:rPr>
                        <a:t>kinase</a:t>
                      </a:r>
                      <a:endParaRPr lang="en-US" sz="3200" dirty="0">
                        <a:latin typeface="Maiandra GD" pitchFamily="34" charset="0"/>
                        <a:ea typeface="Calibri"/>
                        <a:cs typeface="Consolas" pitchFamily="49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Maiandra GD" pitchFamily="34" charset="0"/>
                          <a:cs typeface="Consolas" pitchFamily="49" charset="0"/>
                        </a:rPr>
                        <a:t>Mengubah</a:t>
                      </a:r>
                      <a:r>
                        <a:rPr lang="en-US" sz="2000" dirty="0" smtClean="0">
                          <a:latin typeface="Maiandra GD" pitchFamily="34" charset="0"/>
                          <a:cs typeface="Consolas" pitchFamily="49" charset="0"/>
                        </a:rPr>
                        <a:t> protein yang </a:t>
                      </a:r>
                      <a:r>
                        <a:rPr lang="en-US" sz="2000" dirty="0" err="1" smtClean="0">
                          <a:latin typeface="Maiandra GD" pitchFamily="34" charset="0"/>
                          <a:cs typeface="Consolas" pitchFamily="49" charset="0"/>
                        </a:rPr>
                        <a:t>sudah</a:t>
                      </a:r>
                      <a:r>
                        <a:rPr lang="en-US" sz="2000" dirty="0" smtClean="0">
                          <a:latin typeface="Maiandra GD" pitchFamily="34" charset="0"/>
                          <a:cs typeface="Consolas" pitchFamily="49" charset="0"/>
                        </a:rPr>
                        <a:t> </a:t>
                      </a:r>
                      <a:r>
                        <a:rPr lang="en-US" sz="2000" dirty="0" err="1" smtClean="0">
                          <a:latin typeface="Maiandra GD" pitchFamily="34" charset="0"/>
                          <a:cs typeface="Consolas" pitchFamily="49" charset="0"/>
                        </a:rPr>
                        <a:t>ada</a:t>
                      </a:r>
                      <a:endParaRPr lang="en-US" sz="3200" dirty="0">
                        <a:latin typeface="Maiandra GD" pitchFamily="34" charset="0"/>
                        <a:ea typeface="Calibri"/>
                        <a:cs typeface="Consolas" pitchFamily="49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Maiandra GD" pitchFamily="34" charset="0"/>
                          <a:cs typeface="Consolas" pitchFamily="49" charset="0"/>
                        </a:rPr>
                        <a:t>Insulin, insulin-like growth factors (IGF-I and IGF-II)</a:t>
                      </a:r>
                      <a:endParaRPr lang="en-US" sz="3200" dirty="0">
                        <a:latin typeface="Maiandra GD" pitchFamily="34" charset="0"/>
                        <a:ea typeface="Calibri"/>
                        <a:cs typeface="Consolas" pitchFamily="49" charset="0"/>
                      </a:endParaRPr>
                    </a:p>
                  </a:txBody>
                  <a:tcPr marL="36000" marR="3600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Reseptor</a:t>
            </a:r>
            <a:r>
              <a:rPr lang="en-US" dirty="0" smtClean="0"/>
              <a:t> </a:t>
            </a:r>
            <a:r>
              <a:rPr lang="en-US" dirty="0" err="1" smtClean="0"/>
              <a:t>Hormon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908050"/>
          <a:ext cx="9144000" cy="631543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691680"/>
                <a:gridCol w="2304256"/>
                <a:gridCol w="2160240"/>
                <a:gridCol w="2987824"/>
              </a:tblGrid>
              <a:tr h="12976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latin typeface="Maiandra GD" pitchFamily="34" charset="0"/>
                          <a:cs typeface="Consolas" pitchFamily="49" charset="0"/>
                        </a:rPr>
                        <a:t>Jalur</a:t>
                      </a:r>
                      <a:r>
                        <a:rPr lang="en-US" sz="2000" b="1" dirty="0" smtClean="0">
                          <a:latin typeface="Maiandra GD" pitchFamily="34" charset="0"/>
                          <a:cs typeface="Consolas" pitchFamily="49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Maiandra GD" pitchFamily="34" charset="0"/>
                          <a:cs typeface="Consolas" pitchFamily="49" charset="0"/>
                        </a:rPr>
                        <a:t>Transduksi</a:t>
                      </a:r>
                      <a:r>
                        <a:rPr lang="en-US" sz="2000" b="1" baseline="0" dirty="0" smtClean="0">
                          <a:latin typeface="Maiandra GD" pitchFamily="34" charset="0"/>
                          <a:cs typeface="Consolas" pitchFamily="49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Maiandra GD" pitchFamily="34" charset="0"/>
                          <a:cs typeface="Consolas" pitchFamily="49" charset="0"/>
                        </a:rPr>
                        <a:t>Sinyal</a:t>
                      </a:r>
                      <a:endParaRPr lang="en-US" sz="3200" b="1" dirty="0">
                        <a:latin typeface="Maiandra GD" pitchFamily="34" charset="0"/>
                        <a:ea typeface="Calibri"/>
                        <a:cs typeface="Consolas" pitchFamily="49" charset="0"/>
                      </a:endParaRPr>
                    </a:p>
                  </a:txBody>
                  <a:tcPr marL="36000" marR="3600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latin typeface="Maiandra GD" pitchFamily="34" charset="0"/>
                          <a:cs typeface="Consolas" pitchFamily="49" charset="0"/>
                        </a:rPr>
                        <a:t>Tipe</a:t>
                      </a:r>
                      <a:r>
                        <a:rPr lang="en-US" sz="2000" b="1" dirty="0" smtClean="0">
                          <a:latin typeface="Maiandra GD" pitchFamily="34" charset="0"/>
                          <a:cs typeface="Consolas" pitchFamily="49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Maiandra GD" pitchFamily="34" charset="0"/>
                          <a:cs typeface="Consolas" pitchFamily="49" charset="0"/>
                        </a:rPr>
                        <a:t>Reseptor</a:t>
                      </a:r>
                      <a:endParaRPr lang="en-US" sz="3200" b="1" dirty="0">
                        <a:latin typeface="Maiandra GD" pitchFamily="34" charset="0"/>
                        <a:ea typeface="Calibri"/>
                        <a:cs typeface="Consolas" pitchFamily="49" charset="0"/>
                      </a:endParaRPr>
                    </a:p>
                  </a:txBody>
                  <a:tcPr marL="72000" marR="7200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latin typeface="Maiandra GD" pitchFamily="34" charset="0"/>
                          <a:cs typeface="Consolas" pitchFamily="49" charset="0"/>
                        </a:rPr>
                        <a:t>Hasil</a:t>
                      </a:r>
                      <a:r>
                        <a:rPr lang="en-US" sz="2000" b="1" baseline="0" dirty="0" smtClean="0">
                          <a:latin typeface="Maiandra GD" pitchFamily="34" charset="0"/>
                          <a:cs typeface="Consolas" pitchFamily="49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Maiandra GD" pitchFamily="34" charset="0"/>
                          <a:cs typeface="Consolas" pitchFamily="49" charset="0"/>
                        </a:rPr>
                        <a:t>Ikatan</a:t>
                      </a:r>
                      <a:r>
                        <a:rPr lang="en-US" sz="2000" b="1" baseline="0" dirty="0" smtClean="0">
                          <a:latin typeface="Maiandra GD" pitchFamily="34" charset="0"/>
                          <a:cs typeface="Consolas" pitchFamily="49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Maiandra GD" pitchFamily="34" charset="0"/>
                          <a:cs typeface="Consolas" pitchFamily="49" charset="0"/>
                        </a:rPr>
                        <a:t>Hormon</a:t>
                      </a:r>
                      <a:r>
                        <a:rPr lang="en-US" sz="2000" b="1" baseline="0" dirty="0" smtClean="0">
                          <a:latin typeface="Maiandra GD" pitchFamily="34" charset="0"/>
                          <a:cs typeface="Consolas" pitchFamily="49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Maiandra GD" pitchFamily="34" charset="0"/>
                          <a:cs typeface="Consolas" pitchFamily="49" charset="0"/>
                        </a:rPr>
                        <a:t>dengan</a:t>
                      </a:r>
                      <a:r>
                        <a:rPr lang="en-US" sz="2000" b="1" baseline="0" dirty="0" smtClean="0">
                          <a:latin typeface="Maiandra GD" pitchFamily="34" charset="0"/>
                          <a:cs typeface="Consolas" pitchFamily="49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Maiandra GD" pitchFamily="34" charset="0"/>
                          <a:cs typeface="Consolas" pitchFamily="49" charset="0"/>
                        </a:rPr>
                        <a:t>Reseptornya</a:t>
                      </a:r>
                      <a:endParaRPr lang="en-US" sz="3200" b="1" dirty="0">
                        <a:latin typeface="Maiandra GD" pitchFamily="34" charset="0"/>
                        <a:ea typeface="Calibri"/>
                        <a:cs typeface="Consolas" pitchFamily="49" charset="0"/>
                      </a:endParaRPr>
                    </a:p>
                  </a:txBody>
                  <a:tcPr marL="36000" marR="3600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latin typeface="Maiandra GD" pitchFamily="34" charset="0"/>
                          <a:cs typeface="Consolas" pitchFamily="49" charset="0"/>
                        </a:rPr>
                        <a:t>Hormon</a:t>
                      </a:r>
                      <a:r>
                        <a:rPr lang="en-US" sz="2000" b="1" dirty="0" smtClean="0">
                          <a:latin typeface="Maiandra GD" pitchFamily="34" charset="0"/>
                          <a:cs typeface="Consolas" pitchFamily="49" charset="0"/>
                        </a:rPr>
                        <a:t> yang </a:t>
                      </a:r>
                      <a:r>
                        <a:rPr lang="en-US" sz="2000" b="1" dirty="0" err="1" smtClean="0">
                          <a:latin typeface="Maiandra GD" pitchFamily="34" charset="0"/>
                          <a:cs typeface="Consolas" pitchFamily="49" charset="0"/>
                        </a:rPr>
                        <a:t>Menggunakan</a:t>
                      </a:r>
                      <a:r>
                        <a:rPr lang="en-US" sz="2000" b="1" baseline="0" dirty="0" smtClean="0">
                          <a:latin typeface="Maiandra GD" pitchFamily="34" charset="0"/>
                          <a:cs typeface="Consolas" pitchFamily="49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Maiandra GD" pitchFamily="34" charset="0"/>
                          <a:cs typeface="Consolas" pitchFamily="49" charset="0"/>
                        </a:rPr>
                        <a:t>Jalur</a:t>
                      </a:r>
                      <a:r>
                        <a:rPr lang="en-US" sz="2000" b="1" baseline="0" dirty="0" smtClean="0">
                          <a:latin typeface="Maiandra GD" pitchFamily="34" charset="0"/>
                          <a:cs typeface="Consolas" pitchFamily="49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Maiandra GD" pitchFamily="34" charset="0"/>
                          <a:cs typeface="Consolas" pitchFamily="49" charset="0"/>
                        </a:rPr>
                        <a:t>Ini</a:t>
                      </a:r>
                      <a:endParaRPr lang="en-US" sz="3200" b="1" dirty="0">
                        <a:latin typeface="Maiandra GD" pitchFamily="34" charset="0"/>
                        <a:ea typeface="Calibri"/>
                        <a:cs typeface="Consolas" pitchFamily="49" charset="0"/>
                      </a:endParaRPr>
                    </a:p>
                  </a:txBody>
                  <a:tcPr marL="36000" marR="3600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519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Maiandra GD" pitchFamily="34" charset="0"/>
                          <a:ea typeface="Calibri"/>
                          <a:cs typeface="Times New Roman"/>
                        </a:rPr>
                        <a:t>JAK/STAT</a:t>
                      </a:r>
                      <a:endParaRPr lang="en-US" sz="3200"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Maiandra GD" pitchFamily="34" charset="0"/>
                          <a:cs typeface="Consolas" pitchFamily="49" charset="0"/>
                        </a:rPr>
                        <a:t>Reseptor</a:t>
                      </a:r>
                      <a:r>
                        <a:rPr lang="en-US" sz="2000" baseline="0" dirty="0" smtClean="0">
                          <a:latin typeface="Maiandra GD" pitchFamily="34" charset="0"/>
                          <a:cs typeface="Consolas" pitchFamily="49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Maiandra GD" pitchFamily="34" charset="0"/>
                          <a:cs typeface="Consolas" pitchFamily="49" charset="0"/>
                        </a:rPr>
                        <a:t>membran</a:t>
                      </a:r>
                      <a:r>
                        <a:rPr lang="en-US" sz="2000" baseline="0" dirty="0" smtClean="0">
                          <a:latin typeface="Maiandra GD" pitchFamily="34" charset="0"/>
                          <a:cs typeface="Consolas" pitchFamily="49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Maiandra GD" pitchFamily="34" charset="0"/>
                          <a:cs typeface="Consolas" pitchFamily="49" charset="0"/>
                        </a:rPr>
                        <a:t>permukaan</a:t>
                      </a:r>
                      <a:r>
                        <a:rPr lang="en-US" sz="2000" baseline="0" dirty="0" smtClean="0">
                          <a:latin typeface="Maiandra GD" pitchFamily="34" charset="0"/>
                          <a:cs typeface="Consolas" pitchFamily="49" charset="0"/>
                        </a:rPr>
                        <a:t>  yang </a:t>
                      </a:r>
                      <a:r>
                        <a:rPr lang="en-US" sz="2000" baseline="0" dirty="0" err="1" smtClean="0">
                          <a:latin typeface="Maiandra GD" pitchFamily="34" charset="0"/>
                          <a:cs typeface="Consolas" pitchFamily="49" charset="0"/>
                        </a:rPr>
                        <a:t>terikat</a:t>
                      </a:r>
                      <a:r>
                        <a:rPr lang="en-US" sz="2000" baseline="0" dirty="0" smtClean="0">
                          <a:latin typeface="Maiandra GD" pitchFamily="34" charset="0"/>
                          <a:cs typeface="Consolas" pitchFamily="49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Maiandra GD" pitchFamily="34" charset="0"/>
                          <a:cs typeface="Consolas" pitchFamily="49" charset="0"/>
                        </a:rPr>
                        <a:t>dan</a:t>
                      </a:r>
                      <a:r>
                        <a:rPr lang="en-US" sz="2000" baseline="0" dirty="0" smtClean="0">
                          <a:latin typeface="Maiandra GD" pitchFamily="34" charset="0"/>
                          <a:cs typeface="Consolas" pitchFamily="49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Maiandra GD" pitchFamily="34" charset="0"/>
                          <a:cs typeface="Consolas" pitchFamily="49" charset="0"/>
                        </a:rPr>
                        <a:t>mengaktifkan</a:t>
                      </a:r>
                      <a:r>
                        <a:rPr lang="en-US" sz="2000" baseline="0" dirty="0" smtClean="0">
                          <a:latin typeface="Maiandra GD" pitchFamily="34" charset="0"/>
                          <a:cs typeface="Consolas" pitchFamily="49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Maiandra GD" pitchFamily="34" charset="0"/>
                          <a:cs typeface="Consolas" pitchFamily="49" charset="0"/>
                        </a:rPr>
                        <a:t>enzim</a:t>
                      </a:r>
                      <a:r>
                        <a:rPr lang="en-US" sz="2000" dirty="0" smtClean="0">
                          <a:latin typeface="Maiandra GD" pitchFamily="34" charset="0"/>
                          <a:ea typeface="Calibri"/>
                          <a:cs typeface="Times New Roman"/>
                        </a:rPr>
                        <a:t> JAK, yang </a:t>
                      </a:r>
                      <a:r>
                        <a:rPr lang="en-US" sz="2000" dirty="0" err="1" smtClean="0">
                          <a:latin typeface="Maiandra GD" pitchFamily="34" charset="0"/>
                          <a:ea typeface="Calibri"/>
                          <a:cs typeface="Times New Roman"/>
                        </a:rPr>
                        <a:t>memfosforilasi</a:t>
                      </a:r>
                      <a:r>
                        <a:rPr lang="en-US" sz="2000" baseline="0" dirty="0" smtClean="0">
                          <a:latin typeface="Maiandra GD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latin typeface="Maiandra GD" pitchFamily="34" charset="0"/>
                          <a:ea typeface="Calibri"/>
                          <a:cs typeface="Times New Roman"/>
                        </a:rPr>
                        <a:t>STAT</a:t>
                      </a:r>
                      <a:endParaRPr lang="en-US" sz="3200" dirty="0"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Maiandra GD" pitchFamily="34" charset="0"/>
                          <a:ea typeface="Calibri"/>
                          <a:cs typeface="Times New Roman"/>
                        </a:rPr>
                        <a:t>Mengaktifkan</a:t>
                      </a:r>
                      <a:r>
                        <a:rPr lang="en-US" sz="2000" dirty="0" smtClean="0">
                          <a:latin typeface="Maiandra GD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Maiandra GD" pitchFamily="34" charset="0"/>
                          <a:ea typeface="Calibri"/>
                          <a:cs typeface="Times New Roman"/>
                        </a:rPr>
                        <a:t>traskripsi</a:t>
                      </a:r>
                      <a:r>
                        <a:rPr lang="en-US" sz="2000" dirty="0" smtClean="0">
                          <a:latin typeface="Maiandra GD" pitchFamily="34" charset="0"/>
                          <a:ea typeface="Calibri"/>
                          <a:cs typeface="Times New Roman"/>
                        </a:rPr>
                        <a:t> gen, yang </a:t>
                      </a:r>
                      <a:r>
                        <a:rPr lang="en-US" sz="2000" dirty="0" err="1" smtClean="0">
                          <a:latin typeface="Maiandra GD" pitchFamily="34" charset="0"/>
                          <a:ea typeface="Calibri"/>
                          <a:cs typeface="Times New Roman"/>
                        </a:rPr>
                        <a:t>menyebabkan</a:t>
                      </a:r>
                      <a:r>
                        <a:rPr lang="en-US" sz="2000" dirty="0" smtClean="0">
                          <a:latin typeface="Maiandra GD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Maiandra GD" pitchFamily="34" charset="0"/>
                          <a:ea typeface="Calibri"/>
                          <a:cs typeface="Times New Roman"/>
                        </a:rPr>
                        <a:t>sistesis</a:t>
                      </a:r>
                      <a:r>
                        <a:rPr lang="en-US" sz="2000" dirty="0" smtClean="0">
                          <a:latin typeface="Maiandra GD" pitchFamily="34" charset="0"/>
                          <a:ea typeface="Calibri"/>
                          <a:cs typeface="Times New Roman"/>
                        </a:rPr>
                        <a:t> protein</a:t>
                      </a:r>
                      <a:endParaRPr lang="en-US" sz="3200" dirty="0"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Maiandra GD" pitchFamily="34" charset="0"/>
                          <a:ea typeface="Calibri"/>
                          <a:cs typeface="Times New Roman"/>
                        </a:rPr>
                        <a:t>Growth hormone, </a:t>
                      </a:r>
                      <a:r>
                        <a:rPr lang="en-US" sz="2000" dirty="0" err="1">
                          <a:latin typeface="Maiandra GD" pitchFamily="34" charset="0"/>
                          <a:ea typeface="Calibri"/>
                          <a:cs typeface="Times New Roman"/>
                        </a:rPr>
                        <a:t>prolactin</a:t>
                      </a:r>
                      <a:endParaRPr lang="en-US" sz="3200" dirty="0"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 anchor="ctr"/>
                </a:tc>
              </a:tr>
              <a:tr h="1297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Maiandra GD" pitchFamily="34" charset="0"/>
                          <a:ea typeface="Calibri"/>
                          <a:cs typeface="Times New Roman"/>
                        </a:rPr>
                        <a:t>Hormone response elements </a:t>
                      </a:r>
                      <a:r>
                        <a:rPr lang="en-US" sz="2000" dirty="0" err="1" smtClean="0">
                          <a:latin typeface="Maiandra GD" pitchFamily="34" charset="0"/>
                          <a:ea typeface="Calibri"/>
                          <a:cs typeface="Times New Roman"/>
                        </a:rPr>
                        <a:t>pada</a:t>
                      </a:r>
                      <a:r>
                        <a:rPr lang="en-US" sz="2000" dirty="0" smtClean="0">
                          <a:latin typeface="Maiandra GD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latin typeface="Maiandra GD" pitchFamily="34" charset="0"/>
                          <a:ea typeface="Calibri"/>
                          <a:cs typeface="Times New Roman"/>
                        </a:rPr>
                        <a:t>DNA</a:t>
                      </a:r>
                      <a:endParaRPr lang="en-US" sz="3200" dirty="0"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Maiandra GD" pitchFamily="34" charset="0"/>
                          <a:ea typeface="Calibri"/>
                          <a:cs typeface="Times New Roman"/>
                        </a:rPr>
                        <a:t>Reseptor</a:t>
                      </a:r>
                      <a:r>
                        <a:rPr lang="en-US" sz="2000" dirty="0" smtClean="0">
                          <a:latin typeface="Maiandra GD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Maiandra GD" pitchFamily="34" charset="0"/>
                          <a:ea typeface="Calibri"/>
                          <a:cs typeface="Times New Roman"/>
                        </a:rPr>
                        <a:t>intraseluler</a:t>
                      </a:r>
                      <a:r>
                        <a:rPr lang="en-US" sz="2000" dirty="0" smtClean="0">
                          <a:latin typeface="Maiandra GD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Maiandra GD" pitchFamily="34" charset="0"/>
                          <a:ea typeface="Calibri"/>
                          <a:cs typeface="Times New Roman"/>
                        </a:rPr>
                        <a:t>sitoplasmik</a:t>
                      </a:r>
                      <a:r>
                        <a:rPr lang="en-US" sz="2000" dirty="0" smtClean="0">
                          <a:latin typeface="Maiandra GD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Maiandra GD" pitchFamily="34" charset="0"/>
                          <a:ea typeface="Calibri"/>
                          <a:cs typeface="Times New Roman"/>
                        </a:rPr>
                        <a:t>atau</a:t>
                      </a:r>
                      <a:r>
                        <a:rPr lang="en-US" sz="2000" dirty="0" smtClean="0">
                          <a:latin typeface="Maiandra GD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Maiandra GD" pitchFamily="34" charset="0"/>
                          <a:ea typeface="Calibri"/>
                          <a:cs typeface="Times New Roman"/>
                        </a:rPr>
                        <a:t>inti</a:t>
                      </a:r>
                      <a:endParaRPr lang="en-US" sz="3200" dirty="0"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Maiandra GD" pitchFamily="34" charset="0"/>
                          <a:ea typeface="Calibri"/>
                          <a:cs typeface="Times New Roman"/>
                        </a:rPr>
                        <a:t>Mengaktifkan</a:t>
                      </a:r>
                      <a:r>
                        <a:rPr lang="en-US" sz="2000" dirty="0" smtClean="0">
                          <a:latin typeface="Maiandra GD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Maiandra GD" pitchFamily="34" charset="0"/>
                          <a:ea typeface="Calibri"/>
                          <a:cs typeface="Times New Roman"/>
                        </a:rPr>
                        <a:t>traskripsi</a:t>
                      </a:r>
                      <a:r>
                        <a:rPr lang="en-US" sz="2000" dirty="0" smtClean="0">
                          <a:latin typeface="Maiandra GD" pitchFamily="34" charset="0"/>
                          <a:ea typeface="Calibri"/>
                          <a:cs typeface="Times New Roman"/>
                        </a:rPr>
                        <a:t> gen, yang </a:t>
                      </a:r>
                      <a:r>
                        <a:rPr lang="en-US" sz="2000" dirty="0" err="1" smtClean="0">
                          <a:latin typeface="Maiandra GD" pitchFamily="34" charset="0"/>
                          <a:ea typeface="Calibri"/>
                          <a:cs typeface="Times New Roman"/>
                        </a:rPr>
                        <a:t>menyebabkan</a:t>
                      </a:r>
                      <a:r>
                        <a:rPr lang="en-US" sz="2000" dirty="0" smtClean="0">
                          <a:latin typeface="Maiandra GD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Maiandra GD" pitchFamily="34" charset="0"/>
                          <a:ea typeface="Calibri"/>
                          <a:cs typeface="Times New Roman"/>
                        </a:rPr>
                        <a:t>sistesis</a:t>
                      </a:r>
                      <a:r>
                        <a:rPr lang="en-US" sz="2000" dirty="0" smtClean="0">
                          <a:latin typeface="Maiandra GD" pitchFamily="34" charset="0"/>
                          <a:ea typeface="Calibri"/>
                          <a:cs typeface="Times New Roman"/>
                        </a:rPr>
                        <a:t> protein</a:t>
                      </a:r>
                      <a:endParaRPr lang="en-US" sz="3200" dirty="0"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Maiandra GD" pitchFamily="34" charset="0"/>
                          <a:ea typeface="Calibri"/>
                          <a:cs typeface="Times New Roman"/>
                        </a:rPr>
                        <a:t>Seluruh</a:t>
                      </a:r>
                      <a:r>
                        <a:rPr lang="en-US" sz="2000" dirty="0" smtClean="0">
                          <a:latin typeface="Maiandra GD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Maiandra GD" pitchFamily="34" charset="0"/>
                          <a:ea typeface="Calibri"/>
                          <a:cs typeface="Times New Roman"/>
                        </a:rPr>
                        <a:t>lipophilic</a:t>
                      </a:r>
                      <a:r>
                        <a:rPr lang="en-US" sz="2000" dirty="0" smtClean="0">
                          <a:latin typeface="Maiandra GD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latin typeface="Maiandra GD" pitchFamily="34" charset="0"/>
                          <a:ea typeface="Calibri"/>
                          <a:cs typeface="Times New Roman"/>
                        </a:rPr>
                        <a:t>hormones: thyroid hormone, </a:t>
                      </a:r>
                      <a:r>
                        <a:rPr lang="en-US" sz="2000" dirty="0" err="1" smtClean="0">
                          <a:latin typeface="Maiandra GD" pitchFamily="34" charset="0"/>
                          <a:ea typeface="Calibri"/>
                          <a:cs typeface="Times New Roman"/>
                        </a:rPr>
                        <a:t>cortisol</a:t>
                      </a:r>
                      <a:r>
                        <a:rPr lang="en-US" sz="2000" dirty="0">
                          <a:latin typeface="Maiandra GD" pitchFamily="34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latin typeface="Maiandra GD" pitchFamily="34" charset="0"/>
                          <a:ea typeface="Calibri"/>
                          <a:cs typeface="Times New Roman"/>
                        </a:rPr>
                        <a:t>aldosterone</a:t>
                      </a:r>
                      <a:r>
                        <a:rPr lang="en-US" sz="2000" dirty="0">
                          <a:latin typeface="Maiandra GD" pitchFamily="34" charset="0"/>
                          <a:ea typeface="Calibri"/>
                          <a:cs typeface="Times New Roman"/>
                        </a:rPr>
                        <a:t>, testosterone, </a:t>
                      </a:r>
                      <a:r>
                        <a:rPr lang="en-US" sz="2000" dirty="0" err="1">
                          <a:latin typeface="Maiandra GD" pitchFamily="34" charset="0"/>
                          <a:ea typeface="Calibri"/>
                          <a:cs typeface="Times New Roman"/>
                        </a:rPr>
                        <a:t>esterogen</a:t>
                      </a:r>
                      <a:r>
                        <a:rPr lang="en-US" sz="2000" dirty="0">
                          <a:latin typeface="Maiandra GD" pitchFamily="34" charset="0"/>
                          <a:ea typeface="Calibri"/>
                          <a:cs typeface="Times New Roman"/>
                        </a:rPr>
                        <a:t>, progesterone, progesterone, vitamin D</a:t>
                      </a:r>
                      <a:endParaRPr lang="en-US" sz="3200" dirty="0">
                        <a:latin typeface="Maiandra G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Kimia </a:t>
            </a:r>
            <a:r>
              <a:rPr lang="en-US" dirty="0" err="1" smtClean="0"/>
              <a:t>Penyampai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LcPeriod" startAt="3"/>
            </a:pPr>
            <a:r>
              <a:rPr lang="en-US" sz="2000" b="1" i="1" dirty="0" smtClean="0">
                <a:solidFill>
                  <a:srgbClr val="0070C0"/>
                </a:solidFill>
              </a:rPr>
              <a:t>H</a:t>
            </a:r>
            <a:r>
              <a:rPr lang="id-ID" sz="2000" b="1" i="1" dirty="0" smtClean="0">
                <a:solidFill>
                  <a:srgbClr val="0070C0"/>
                </a:solidFill>
              </a:rPr>
              <a:t>ormon </a:t>
            </a:r>
            <a:r>
              <a:rPr lang="en-US" sz="2000" b="1" i="1" dirty="0" smtClean="0">
                <a:solidFill>
                  <a:srgbClr val="0070C0"/>
                </a:solidFill>
              </a:rPr>
              <a:t>n</a:t>
            </a:r>
            <a:r>
              <a:rPr lang="id-ID" sz="2000" b="1" i="1" dirty="0" smtClean="0">
                <a:solidFill>
                  <a:srgbClr val="0070C0"/>
                </a:solidFill>
              </a:rPr>
              <a:t>euroendo</a:t>
            </a:r>
            <a:r>
              <a:rPr lang="en-US" sz="2000" b="1" i="1" dirty="0" err="1" smtClean="0">
                <a:solidFill>
                  <a:srgbClr val="0070C0"/>
                </a:solidFill>
              </a:rPr>
              <a:t>krin</a:t>
            </a:r>
            <a:r>
              <a:rPr lang="id-ID" sz="2000" dirty="0" smtClean="0"/>
              <a:t> disekresikan </a:t>
            </a:r>
            <a:r>
              <a:rPr lang="id-ID" sz="2000" dirty="0" smtClean="0"/>
              <a:t>oleh neuron ke dalam darah </a:t>
            </a:r>
            <a:r>
              <a:rPr lang="id-ID" sz="2000" dirty="0" smtClean="0"/>
              <a:t>dan </a:t>
            </a:r>
            <a:r>
              <a:rPr lang="id-ID" sz="2000" dirty="0" smtClean="0"/>
              <a:t>mempengaruhi fungsi sel di lokasi lain dalam tubuh. </a:t>
            </a:r>
            <a:r>
              <a:rPr lang="id-ID" sz="2000" dirty="0" smtClean="0">
                <a:solidFill>
                  <a:srgbClr val="00B050"/>
                </a:solidFill>
              </a:rPr>
              <a:t>Contoh: oksitosin, vasopresin. </a:t>
            </a:r>
            <a:endParaRPr lang="en-US" sz="2000" dirty="0" smtClean="0">
              <a:solidFill>
                <a:srgbClr val="00B050"/>
              </a:solidFill>
            </a:endParaRPr>
          </a:p>
          <a:p>
            <a:pPr marL="457200" indent="-457200">
              <a:buFont typeface="+mj-lt"/>
              <a:buAutoNum type="alphaLcPeriod" startAt="3"/>
            </a:pPr>
            <a:r>
              <a:rPr lang="id-ID" sz="2000" b="1" i="1" dirty="0" smtClean="0">
                <a:solidFill>
                  <a:srgbClr val="0070C0"/>
                </a:solidFill>
              </a:rPr>
              <a:t>Para</a:t>
            </a:r>
            <a:r>
              <a:rPr lang="en-US" sz="2000" b="1" i="1" dirty="0" err="1" smtClean="0">
                <a:solidFill>
                  <a:srgbClr val="0070C0"/>
                </a:solidFill>
              </a:rPr>
              <a:t>krin</a:t>
            </a:r>
            <a:r>
              <a:rPr lang="en-US" sz="2000" b="1" i="1" dirty="0" smtClean="0">
                <a:solidFill>
                  <a:srgbClr val="0070C0"/>
                </a:solidFill>
              </a:rPr>
              <a:t> </a:t>
            </a:r>
            <a:r>
              <a:rPr lang="id-ID" sz="2000" dirty="0" smtClean="0"/>
              <a:t>disekresikan oleh sel-sel ke dalam cairan ekstraselular dan mempengaruhi sel tetangga dari tipe yang berbeda. </a:t>
            </a:r>
            <a:r>
              <a:rPr lang="id-ID" sz="2000" dirty="0" smtClean="0">
                <a:solidFill>
                  <a:srgbClr val="00B050"/>
                </a:solidFill>
              </a:rPr>
              <a:t>Contoh: somatostatin </a:t>
            </a:r>
            <a:r>
              <a:rPr lang="en-US" sz="2000" dirty="0" smtClean="0">
                <a:solidFill>
                  <a:srgbClr val="00B050"/>
                </a:solidFill>
              </a:rPr>
              <a:t>yang </a:t>
            </a:r>
            <a:r>
              <a:rPr lang="id-ID" sz="2000" dirty="0" smtClean="0">
                <a:solidFill>
                  <a:srgbClr val="00B050"/>
                </a:solidFill>
              </a:rPr>
              <a:t>disekresikan oleh sel-sel delta di pankreas. </a:t>
            </a:r>
            <a:endParaRPr lang="en-US" sz="2000" dirty="0" smtClean="0">
              <a:solidFill>
                <a:srgbClr val="00B050"/>
              </a:solidFill>
            </a:endParaRPr>
          </a:p>
          <a:p>
            <a:pPr marL="457200" indent="-457200">
              <a:buFont typeface="+mj-lt"/>
              <a:buAutoNum type="alphaLcPeriod" startAt="3"/>
            </a:pPr>
            <a:r>
              <a:rPr lang="id-ID" sz="2000" b="1" i="1" dirty="0" smtClean="0">
                <a:solidFill>
                  <a:srgbClr val="0070C0"/>
                </a:solidFill>
              </a:rPr>
              <a:t>Auto</a:t>
            </a:r>
            <a:r>
              <a:rPr lang="en-US" sz="2000" b="1" i="1" dirty="0" err="1" smtClean="0">
                <a:solidFill>
                  <a:srgbClr val="0070C0"/>
                </a:solidFill>
              </a:rPr>
              <a:t>krin</a:t>
            </a:r>
            <a:r>
              <a:rPr lang="id-ID" sz="2000" b="1" i="1" dirty="0" smtClean="0">
                <a:solidFill>
                  <a:srgbClr val="0070C0"/>
                </a:solidFill>
              </a:rPr>
              <a:t> </a:t>
            </a:r>
            <a:r>
              <a:rPr lang="id-ID" sz="2000" dirty="0" smtClean="0"/>
              <a:t>disekresikan oleh sel-sel ke dalam cairan ekstraselular dan mempengaruhi fungsi sel-sel </a:t>
            </a:r>
            <a:r>
              <a:rPr lang="id-ID" sz="2000" dirty="0" smtClean="0"/>
              <a:t>yang </a:t>
            </a:r>
            <a:r>
              <a:rPr lang="en-US" sz="2000" dirty="0" err="1" smtClean="0"/>
              <a:t>memproduksinya</a:t>
            </a:r>
            <a:r>
              <a:rPr lang="id-ID" sz="2000" dirty="0" smtClean="0"/>
              <a:t> dengan mengikat reseptor permukaan sel. </a:t>
            </a:r>
            <a:r>
              <a:rPr lang="id-ID" sz="2000" dirty="0" smtClean="0">
                <a:solidFill>
                  <a:srgbClr val="00B050"/>
                </a:solidFill>
              </a:rPr>
              <a:t>Contoh: somatomedin, beberapa faktor pertumbuhan. </a:t>
            </a:r>
            <a:endParaRPr lang="en-US" sz="2000" dirty="0" smtClean="0">
              <a:solidFill>
                <a:srgbClr val="00B050"/>
              </a:solidFill>
            </a:endParaRPr>
          </a:p>
          <a:p>
            <a:pPr marL="457200" indent="-457200">
              <a:buFont typeface="+mj-lt"/>
              <a:buAutoNum type="alphaLcPeriod" startAt="3"/>
            </a:pPr>
            <a:r>
              <a:rPr lang="en-US" sz="2000" b="1" i="1" dirty="0" err="1" smtClean="0">
                <a:solidFill>
                  <a:srgbClr val="0070C0"/>
                </a:solidFill>
              </a:rPr>
              <a:t>Sitokin</a:t>
            </a:r>
            <a:r>
              <a:rPr lang="id-ID" sz="2000" dirty="0" smtClean="0"/>
              <a:t> </a:t>
            </a:r>
            <a:r>
              <a:rPr lang="id-ID" sz="2000" dirty="0" smtClean="0"/>
              <a:t>adalah peptida </a:t>
            </a:r>
            <a:r>
              <a:rPr lang="en-US" sz="2000" dirty="0" smtClean="0"/>
              <a:t>yang </a:t>
            </a:r>
            <a:r>
              <a:rPr lang="id-ID" sz="2000" dirty="0" smtClean="0"/>
              <a:t>disekresikan </a:t>
            </a:r>
            <a:r>
              <a:rPr lang="id-ID" sz="2000" dirty="0" smtClean="0"/>
              <a:t>oleh sel-sel ke dalam cairan ekstraselular dan dapat berfungsi sebagai auto</a:t>
            </a:r>
            <a:r>
              <a:rPr lang="en-US" sz="2000" dirty="0" err="1" smtClean="0"/>
              <a:t>krin</a:t>
            </a:r>
            <a:r>
              <a:rPr lang="id-ID" sz="2000" dirty="0" smtClean="0"/>
              <a:t>, para</a:t>
            </a:r>
            <a:r>
              <a:rPr lang="en-US" sz="2000" dirty="0" err="1" smtClean="0"/>
              <a:t>krin</a:t>
            </a:r>
            <a:r>
              <a:rPr lang="id-ID" sz="2000" dirty="0" smtClean="0"/>
              <a:t>, atau hormon endokrin. </a:t>
            </a:r>
            <a:r>
              <a:rPr lang="id-ID" sz="2000" dirty="0" smtClean="0">
                <a:solidFill>
                  <a:srgbClr val="00B050"/>
                </a:solidFill>
              </a:rPr>
              <a:t>Contoh: interleukin.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JAK/STAT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80728"/>
            <a:ext cx="5400599" cy="5877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G-Protein Coupled </a:t>
            </a:r>
            <a:r>
              <a:rPr lang="en-US" dirty="0" err="1" smtClean="0"/>
              <a:t>Reseptor</a:t>
            </a:r>
            <a:r>
              <a:rPr lang="en-US" dirty="0" smtClean="0"/>
              <a:t> (GPCR)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9144000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GPCR-</a:t>
            </a:r>
            <a:r>
              <a:rPr lang="en-US" dirty="0" err="1" smtClean="0"/>
              <a:t>cAMP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980728"/>
            <a:ext cx="5112568" cy="5877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GPCR-</a:t>
            </a:r>
            <a:r>
              <a:rPr lang="en-US" dirty="0" err="1" smtClean="0"/>
              <a:t>cAMP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6864584" cy="5877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GPCR-IP3/DAG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0"/>
            <a:ext cx="550810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GPCR-IP3/DAG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Intracellular Receptors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3999" cy="5877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Receptors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paito\AppData\Local\Temp\Rar$DI71.308\S23283-048-f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196752"/>
            <a:ext cx="8991600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en-US" dirty="0" smtClean="0"/>
              <a:t>Receptors with </a:t>
            </a:r>
            <a:r>
              <a:rPr lang="en-US" dirty="0" err="1" smtClean="0"/>
              <a:t>Tyrosin</a:t>
            </a:r>
            <a:r>
              <a:rPr lang="en-US" dirty="0" smtClean="0"/>
              <a:t> </a:t>
            </a:r>
            <a:r>
              <a:rPr lang="en-US" dirty="0" err="1" smtClean="0"/>
              <a:t>Kinase</a:t>
            </a:r>
            <a:r>
              <a:rPr lang="en-US" dirty="0" smtClean="0"/>
              <a:t> Signaling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980728"/>
            <a:ext cx="5008318" cy="5877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Konsentrasi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Plasma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en-US" dirty="0" smtClean="0"/>
              <a:t>K</a:t>
            </a:r>
            <a:r>
              <a:rPr lang="id-ID" dirty="0" smtClean="0"/>
              <a:t>onsentrasi </a:t>
            </a:r>
            <a:r>
              <a:rPr lang="id-ID" dirty="0" smtClean="0"/>
              <a:t>hormon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id-ID" dirty="0" smtClean="0"/>
              <a:t>plasma dipengaruhi oleh: </a:t>
            </a:r>
            <a:endParaRPr lang="en-US" dirty="0" smtClean="0"/>
          </a:p>
          <a:p>
            <a:pPr marL="457200" lvl="0" indent="-457200">
              <a:buAutoNum type="alphaLcPeriod"/>
            </a:pPr>
            <a:r>
              <a:rPr lang="en-US" dirty="0" smtClean="0"/>
              <a:t>S</a:t>
            </a:r>
            <a:r>
              <a:rPr lang="id-ID" dirty="0" smtClean="0"/>
              <a:t>ekresi </a:t>
            </a:r>
            <a:r>
              <a:rPr lang="en-US" dirty="0" smtClean="0"/>
              <a:t>h</a:t>
            </a:r>
            <a:r>
              <a:rPr lang="id-ID" dirty="0" smtClean="0"/>
              <a:t>ormon. </a:t>
            </a:r>
            <a:endParaRPr lang="en-US" dirty="0" smtClean="0"/>
          </a:p>
          <a:p>
            <a:pPr marL="457200" lvl="0" indent="-457200">
              <a:buAutoNum type="alphaLcPeriod"/>
            </a:pPr>
            <a:r>
              <a:rPr lang="id-ID" dirty="0" smtClean="0"/>
              <a:t>Konversi</a:t>
            </a:r>
            <a:r>
              <a:rPr lang="en-US" dirty="0" smtClean="0"/>
              <a:t> p</a:t>
            </a:r>
            <a:r>
              <a:rPr lang="id-ID" dirty="0" smtClean="0"/>
              <a:t>eri</a:t>
            </a:r>
            <a:r>
              <a:rPr lang="en-US" dirty="0" smtClean="0"/>
              <a:t>f</a:t>
            </a:r>
            <a:r>
              <a:rPr lang="id-ID" dirty="0" smtClean="0"/>
              <a:t>eral hormo</a:t>
            </a:r>
            <a:r>
              <a:rPr lang="en-US" dirty="0" smtClean="0"/>
              <a:t>n</a:t>
            </a:r>
            <a:r>
              <a:rPr lang="id-ID" dirty="0" smtClean="0"/>
              <a:t>. </a:t>
            </a:r>
            <a:r>
              <a:rPr lang="id-ID" dirty="0" smtClean="0"/>
              <a:t>Contoh: T4 </a:t>
            </a:r>
            <a:r>
              <a:rPr lang="id-ID" dirty="0" smtClean="0">
                <a:sym typeface="Symbol"/>
              </a:rPr>
              <a:t></a:t>
            </a:r>
            <a:r>
              <a:rPr lang="id-ID" dirty="0" smtClean="0"/>
              <a:t> T3 (lebih aktif). </a:t>
            </a:r>
            <a:endParaRPr lang="en-US" dirty="0" smtClean="0"/>
          </a:p>
          <a:p>
            <a:pPr marL="457200" lvl="0" indent="-457200">
              <a:buAutoNum type="alphaLcPeriod"/>
            </a:pPr>
            <a:r>
              <a:rPr lang="id-ID" dirty="0" smtClean="0"/>
              <a:t>Transportasi</a:t>
            </a:r>
            <a:r>
              <a:rPr lang="en-US" dirty="0" smtClean="0"/>
              <a:t> </a:t>
            </a:r>
            <a:r>
              <a:rPr lang="en-US" dirty="0" err="1" smtClean="0"/>
              <a:t>hormon</a:t>
            </a:r>
            <a:r>
              <a:rPr lang="id-ID" dirty="0" smtClean="0"/>
              <a:t> </a:t>
            </a:r>
            <a:r>
              <a:rPr lang="id-ID" dirty="0" smtClean="0"/>
              <a:t>(terikat atau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id-ID" dirty="0" smtClean="0"/>
              <a:t>terikat </a:t>
            </a:r>
            <a:r>
              <a:rPr lang="id-ID" dirty="0" smtClean="0"/>
              <a:t>pada protein plasma). </a:t>
            </a:r>
            <a:endParaRPr lang="en-US" dirty="0" smtClean="0"/>
          </a:p>
          <a:p>
            <a:pPr marL="457200" lvl="0" indent="-457200">
              <a:buAutoNum type="alphaLcPeriod"/>
            </a:pPr>
            <a:r>
              <a:rPr lang="en-US" dirty="0" smtClean="0"/>
              <a:t>I</a:t>
            </a:r>
            <a:r>
              <a:rPr lang="id-ID" dirty="0" smtClean="0"/>
              <a:t>naktivasi</a:t>
            </a:r>
            <a:r>
              <a:rPr lang="en-US" dirty="0" smtClean="0"/>
              <a:t> </a:t>
            </a:r>
            <a:r>
              <a:rPr lang="en-US" dirty="0" err="1" smtClean="0"/>
              <a:t>hormon</a:t>
            </a:r>
            <a:r>
              <a:rPr lang="id-ID" dirty="0" smtClean="0"/>
              <a:t>. </a:t>
            </a:r>
            <a:endParaRPr lang="en-US" dirty="0" smtClean="0"/>
          </a:p>
          <a:p>
            <a:pPr marL="800100"/>
            <a:r>
              <a:rPr lang="en-US" dirty="0" smtClean="0">
                <a:sym typeface="Symbol"/>
              </a:rPr>
              <a:t>H</a:t>
            </a:r>
            <a:r>
              <a:rPr lang="id-ID" dirty="0" smtClean="0"/>
              <a:t>ormon </a:t>
            </a:r>
            <a:r>
              <a:rPr lang="en-US" dirty="0" smtClean="0"/>
              <a:t>p</a:t>
            </a:r>
            <a:r>
              <a:rPr lang="id-ID" dirty="0" smtClean="0"/>
              <a:t>eptida </a:t>
            </a:r>
            <a:r>
              <a:rPr lang="id-ID" dirty="0" smtClean="0"/>
              <a:t>dinonaktifkan oleh hidrolisis ikatan peptida, atau </a:t>
            </a:r>
            <a:r>
              <a:rPr lang="en-US" dirty="0" err="1" smtClean="0"/>
              <a:t>dimasukkan</a:t>
            </a:r>
            <a:r>
              <a:rPr lang="en-US" dirty="0" smtClean="0"/>
              <a:t> </a:t>
            </a:r>
            <a:r>
              <a:rPr lang="id-ID" dirty="0" smtClean="0"/>
              <a:t>dan </a:t>
            </a:r>
            <a:r>
              <a:rPr lang="en-US" dirty="0" err="1" smtClean="0"/>
              <a:t>didegradasi</a:t>
            </a:r>
            <a:r>
              <a:rPr lang="en-US" dirty="0" smtClean="0"/>
              <a:t> </a:t>
            </a:r>
            <a:r>
              <a:rPr lang="id-ID" dirty="0" smtClean="0"/>
              <a:t>intrasel</a:t>
            </a:r>
            <a:r>
              <a:rPr lang="id-ID" dirty="0" smtClean="0"/>
              <a:t>. </a:t>
            </a:r>
            <a:endParaRPr lang="en-US" dirty="0" smtClean="0"/>
          </a:p>
          <a:p>
            <a:pPr marL="800100"/>
            <a:r>
              <a:rPr lang="en-US" dirty="0" smtClean="0">
                <a:sym typeface="Symbol"/>
              </a:rPr>
              <a:t>K</a:t>
            </a:r>
            <a:r>
              <a:rPr lang="id-ID" dirty="0" smtClean="0"/>
              <a:t>atekolamin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id-ID" dirty="0" smtClean="0"/>
              <a:t>enzimatis </a:t>
            </a:r>
            <a:r>
              <a:rPr lang="id-ID" dirty="0" smtClean="0"/>
              <a:t>diubah menjadi bentuk </a:t>
            </a:r>
            <a:r>
              <a:rPr lang="en-US" dirty="0" smtClean="0"/>
              <a:t>in</a:t>
            </a:r>
            <a:r>
              <a:rPr lang="id-ID" dirty="0" smtClean="0"/>
              <a:t>aktif</a:t>
            </a:r>
            <a:r>
              <a:rPr lang="id-ID" dirty="0" smtClean="0"/>
              <a:t>. </a:t>
            </a:r>
            <a:endParaRPr lang="en-US" dirty="0" smtClean="0"/>
          </a:p>
          <a:p>
            <a:pPr marL="800100"/>
            <a:r>
              <a:rPr lang="en-US" dirty="0" smtClean="0">
                <a:sym typeface="Symbol"/>
              </a:rPr>
              <a:t>H</a:t>
            </a:r>
            <a:r>
              <a:rPr lang="id-ID" dirty="0" smtClean="0"/>
              <a:t>ormon </a:t>
            </a:r>
            <a:r>
              <a:rPr lang="id-ID" dirty="0" smtClean="0"/>
              <a:t>lipofilik dinonaktifkan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id-ID" dirty="0" smtClean="0"/>
              <a:t> </a:t>
            </a:r>
            <a:r>
              <a:rPr lang="id-ID" dirty="0" smtClean="0"/>
              <a:t>bagian </a:t>
            </a:r>
            <a:r>
              <a:rPr lang="id-ID" dirty="0" smtClean="0"/>
              <a:t>aktif</a:t>
            </a:r>
            <a:r>
              <a:rPr lang="en-US" dirty="0" err="1" smtClean="0"/>
              <a:t>nya</a:t>
            </a:r>
            <a:r>
              <a:rPr lang="id-ID" dirty="0" smtClean="0"/>
              <a:t>, </a:t>
            </a:r>
            <a:r>
              <a:rPr lang="id-ID" dirty="0" smtClean="0"/>
              <a:t>dan hati menambahkan </a:t>
            </a:r>
            <a:r>
              <a:rPr lang="en-US" dirty="0" err="1" smtClean="0"/>
              <a:t>muatan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id-ID" dirty="0" smtClean="0"/>
              <a:t>membuat </a:t>
            </a:r>
            <a:r>
              <a:rPr lang="id-ID" dirty="0" smtClean="0"/>
              <a:t>mereka larut dalam air. </a:t>
            </a:r>
            <a:endParaRPr lang="en-US" dirty="0" smtClean="0"/>
          </a:p>
          <a:p>
            <a:pPr marL="457200" lvl="0" indent="-457200">
              <a:buFont typeface="+mj-lt"/>
              <a:buAutoNum type="alphaLcPeriod" startAt="5"/>
            </a:pPr>
            <a:r>
              <a:rPr lang="id-ID" dirty="0" smtClean="0"/>
              <a:t>Ekskresi</a:t>
            </a:r>
            <a:r>
              <a:rPr lang="en-US" dirty="0" smtClean="0"/>
              <a:t> h</a:t>
            </a:r>
            <a:r>
              <a:rPr lang="id-ID" dirty="0" smtClean="0"/>
              <a:t>ormon  </a:t>
            </a:r>
            <a:r>
              <a:rPr lang="id-ID" dirty="0" smtClean="0"/>
              <a:t>oleh hati dan ginjal.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Neuroendokrin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paito\AppData\Local\Temp\Rar$DI33.886\S23283-046-f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8115" y="0"/>
            <a:ext cx="546588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Bersihan</a:t>
            </a:r>
            <a:r>
              <a:rPr lang="en-US" dirty="0" smtClean="0"/>
              <a:t> </a:t>
            </a:r>
            <a:r>
              <a:rPr lang="en-US" dirty="0" err="1" smtClean="0"/>
              <a:t>Hormon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46449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id-ID" sz="2800" dirty="0" smtClean="0"/>
              <a:t>Hormon "dibersihkan" dari plasma dalam beberapa cara</a:t>
            </a:r>
            <a:r>
              <a:rPr lang="id-ID" sz="2800" dirty="0" smtClean="0"/>
              <a:t>,: </a:t>
            </a:r>
            <a:endParaRPr lang="en-US" sz="2800" dirty="0" smtClean="0"/>
          </a:p>
          <a:p>
            <a:pPr marL="514350" lvl="0" indent="-514350">
              <a:buFont typeface="+mj-lt"/>
              <a:buAutoNum type="alphaLcPeriod"/>
            </a:pPr>
            <a:r>
              <a:rPr lang="en-US" sz="2800" dirty="0" err="1" smtClean="0"/>
              <a:t>Berikatan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jaringan</a:t>
            </a:r>
            <a:r>
              <a:rPr lang="id-ID" sz="2800" dirty="0" smtClean="0"/>
              <a:t>. </a:t>
            </a:r>
            <a:endParaRPr lang="en-US" sz="2800" dirty="0" smtClean="0"/>
          </a:p>
          <a:p>
            <a:pPr marL="514350" lvl="0" indent="-514350">
              <a:buFont typeface="+mj-lt"/>
              <a:buAutoNum type="alphaLcPeriod"/>
            </a:pPr>
            <a:r>
              <a:rPr lang="en-US" sz="2800" dirty="0" smtClean="0"/>
              <a:t>P</a:t>
            </a:r>
            <a:r>
              <a:rPr lang="id-ID" sz="2800" dirty="0" smtClean="0"/>
              <a:t>erusakan </a:t>
            </a:r>
            <a:r>
              <a:rPr lang="en-US" sz="2800" dirty="0" err="1" smtClean="0"/>
              <a:t>metabolik</a:t>
            </a:r>
            <a:r>
              <a:rPr lang="en-US" sz="2800" dirty="0" smtClean="0"/>
              <a:t> </a:t>
            </a:r>
            <a:r>
              <a:rPr lang="id-ID" sz="2800" dirty="0" smtClean="0"/>
              <a:t>oleh jaringan. </a:t>
            </a:r>
            <a:endParaRPr lang="en-US" sz="2800" dirty="0" smtClean="0"/>
          </a:p>
          <a:p>
            <a:pPr marL="514350" lvl="0" indent="-514350">
              <a:buFont typeface="+mj-lt"/>
              <a:buAutoNum type="alphaLcPeriod"/>
            </a:pPr>
            <a:r>
              <a:rPr lang="en-US" sz="2800" dirty="0" err="1" smtClean="0"/>
              <a:t>Ekskresi</a:t>
            </a:r>
            <a:r>
              <a:rPr lang="en-US" sz="2800" dirty="0" smtClean="0"/>
              <a:t> </a:t>
            </a:r>
            <a:r>
              <a:rPr lang="id-ID" sz="2800" dirty="0" smtClean="0"/>
              <a:t>oleh hati ke dalam empedu. </a:t>
            </a:r>
            <a:endParaRPr lang="en-US" sz="2800" dirty="0" smtClean="0"/>
          </a:p>
          <a:p>
            <a:pPr marL="514350" lvl="0" indent="-514350">
              <a:buFont typeface="+mj-lt"/>
              <a:buAutoNum type="alphaLcPeriod"/>
            </a:pPr>
            <a:r>
              <a:rPr lang="en-US" sz="2800" dirty="0" err="1" smtClean="0"/>
              <a:t>Ekskresi</a:t>
            </a:r>
            <a:r>
              <a:rPr lang="id-ID" sz="2800" dirty="0" smtClean="0"/>
              <a:t> </a:t>
            </a:r>
            <a:r>
              <a:rPr lang="id-ID" sz="2800" dirty="0" smtClean="0"/>
              <a:t>oleh ginjal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urin</a:t>
            </a:r>
            <a:r>
              <a:rPr lang="id-ID" sz="2800" dirty="0" smtClean="0"/>
              <a:t>.</a:t>
            </a:r>
            <a:br>
              <a:rPr lang="id-ID" sz="2800" dirty="0" smtClean="0"/>
            </a:br>
            <a:r>
              <a:rPr lang="id-ID" sz="2800" dirty="0" smtClean="0"/>
              <a:t>   </a:t>
            </a:r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Umpan</a:t>
            </a:r>
            <a:r>
              <a:rPr lang="en-US" dirty="0" smtClean="0"/>
              <a:t> </a:t>
            </a:r>
            <a:r>
              <a:rPr lang="en-US" dirty="0" err="1" smtClean="0"/>
              <a:t>Balik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752528"/>
          </a:xfrm>
        </p:spPr>
        <p:txBody>
          <a:bodyPr>
            <a:normAutofit/>
          </a:bodyPr>
          <a:lstStyle/>
          <a:p>
            <a:r>
              <a:rPr lang="id-ID" sz="2800" dirty="0" smtClean="0"/>
              <a:t>Setelah </a:t>
            </a:r>
            <a:r>
              <a:rPr lang="id-ID" sz="2800" dirty="0" smtClean="0"/>
              <a:t>stimulus </a:t>
            </a:r>
            <a:r>
              <a:rPr lang="en-US" sz="2800" dirty="0" smtClean="0"/>
              <a:t>yang </a:t>
            </a:r>
            <a:r>
              <a:rPr lang="id-ID" sz="2800" dirty="0" smtClean="0"/>
              <a:t>menyebabkan pelepasan hormon, kondisi atau produk yang dihasilkan dari aksi hormon cenderung untuk menekan </a:t>
            </a:r>
            <a:r>
              <a:rPr lang="en-US" sz="2800" dirty="0" err="1" smtClean="0"/>
              <a:t>pelepasan</a:t>
            </a:r>
            <a:r>
              <a:rPr lang="id-ID" sz="2800" dirty="0" smtClean="0"/>
              <a:t> </a:t>
            </a:r>
            <a:r>
              <a:rPr lang="en-US" sz="2800" dirty="0" err="1" smtClean="0"/>
              <a:t>hormon</a:t>
            </a:r>
            <a:r>
              <a:rPr lang="en-US" sz="2800" dirty="0" smtClean="0"/>
              <a:t> </a:t>
            </a:r>
            <a:r>
              <a:rPr lang="id-ID" sz="2800" dirty="0" smtClean="0"/>
              <a:t>lebih </a:t>
            </a:r>
            <a:r>
              <a:rPr lang="id-ID" sz="2800" dirty="0" smtClean="0"/>
              <a:t>lanjut. </a:t>
            </a:r>
            <a:endParaRPr lang="en-US" sz="2800" dirty="0" smtClean="0">
              <a:sym typeface="Symbol"/>
            </a:endParaRPr>
          </a:p>
          <a:p>
            <a:r>
              <a:rPr lang="id-ID" sz="2800" dirty="0" smtClean="0"/>
              <a:t>Dengan </a:t>
            </a:r>
            <a:r>
              <a:rPr lang="id-ID" sz="2800" dirty="0" smtClean="0"/>
              <a:t>kata lain, hormon (atau salah satu produknya) memiliki efek umpan balik negatif untuk mencegah </a:t>
            </a:r>
            <a:r>
              <a:rPr lang="en-US" sz="2800" dirty="0" err="1" smtClean="0"/>
              <a:t>sekresi</a:t>
            </a:r>
            <a:r>
              <a:rPr lang="en-US" sz="2800" dirty="0" smtClean="0"/>
              <a:t> </a:t>
            </a:r>
            <a:r>
              <a:rPr lang="en-US" sz="2800" dirty="0" err="1" smtClean="0"/>
              <a:t>berlebihan</a:t>
            </a:r>
            <a:r>
              <a:rPr lang="id-ID" sz="2800" dirty="0" smtClean="0"/>
              <a:t> dari hormon atau </a:t>
            </a:r>
            <a:r>
              <a:rPr lang="en-US" sz="2800" dirty="0" err="1" smtClean="0"/>
              <a:t>aksi</a:t>
            </a:r>
            <a:r>
              <a:rPr lang="en-US" sz="2800" dirty="0" smtClean="0"/>
              <a:t> </a:t>
            </a:r>
            <a:r>
              <a:rPr lang="en-US" sz="2800" dirty="0" err="1" smtClean="0"/>
              <a:t>berlebihan</a:t>
            </a:r>
            <a:r>
              <a:rPr lang="id-ID" sz="2800" dirty="0" smtClean="0"/>
              <a:t> jaringan target.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Umpan</a:t>
            </a:r>
            <a:r>
              <a:rPr lang="en-US" dirty="0" smtClean="0"/>
              <a:t> </a:t>
            </a:r>
            <a:r>
              <a:rPr lang="en-US" dirty="0" err="1" smtClean="0"/>
              <a:t>Balik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paito\AppData\Local\Temp\Rar$DI47.642\S23283-046-f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15035"/>
            <a:ext cx="6938392" cy="5942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Umpan</a:t>
            </a:r>
            <a:r>
              <a:rPr lang="en-US" dirty="0" smtClean="0"/>
              <a:t> </a:t>
            </a:r>
            <a:r>
              <a:rPr lang="en-US" dirty="0" err="1" smtClean="0"/>
              <a:t>Balik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680520"/>
          </a:xfrm>
        </p:spPr>
        <p:txBody>
          <a:bodyPr/>
          <a:lstStyle/>
          <a:p>
            <a:r>
              <a:rPr lang="id-ID" dirty="0" smtClean="0"/>
              <a:t>Dalam </a:t>
            </a:r>
            <a:r>
              <a:rPr lang="id-ID" dirty="0" smtClean="0"/>
              <a:t>beberapa kasus, umpan balik positif terjadi ketika aksi biologis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hormon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id-ID" dirty="0" smtClean="0"/>
              <a:t> sekresi hormon tambahan. </a:t>
            </a:r>
            <a:endParaRPr lang="en-US" dirty="0" smtClean="0">
              <a:sym typeface="Symbol"/>
            </a:endParaRPr>
          </a:p>
          <a:p>
            <a:r>
              <a:rPr lang="id-ID" dirty="0" smtClean="0"/>
              <a:t>Salah </a:t>
            </a:r>
            <a:r>
              <a:rPr lang="id-ID" dirty="0" smtClean="0"/>
              <a:t>satu contoh dari hal ini adalah lonjakan hormon luteinizing (LH) yang terjadi sebagai akibat dari efek stimulasi estrogen pada hipofisis anterior sebelum ovulasi. </a:t>
            </a:r>
            <a:r>
              <a:rPr lang="id-ID" dirty="0" smtClean="0"/>
              <a:t>LH </a:t>
            </a:r>
            <a:r>
              <a:rPr lang="en-US" dirty="0" smtClean="0"/>
              <a:t>yang </a:t>
            </a:r>
            <a:r>
              <a:rPr lang="id-ID" dirty="0" smtClean="0"/>
              <a:t>disekresikan </a:t>
            </a:r>
            <a:r>
              <a:rPr lang="id-ID" dirty="0" smtClean="0"/>
              <a:t>kemudian bertindak pada ovarium untuk merangsang sekresi estrogen tambahan, yang pada gilirannya menyebabkan sekresi LH </a:t>
            </a:r>
            <a:r>
              <a:rPr lang="en-US" dirty="0" err="1" smtClean="0"/>
              <a:t>bertambah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id-ID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Refleks</a:t>
            </a:r>
            <a:r>
              <a:rPr lang="en-US" dirty="0" smtClean="0"/>
              <a:t> </a:t>
            </a:r>
            <a:r>
              <a:rPr lang="en-US" dirty="0" err="1" smtClean="0"/>
              <a:t>Neuroendokrin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en-US" dirty="0"/>
          </a:p>
          <a:p>
            <a:r>
              <a:rPr lang="id-ID" dirty="0" smtClean="0"/>
              <a:t>Banyak </a:t>
            </a:r>
            <a:r>
              <a:rPr lang="id-ID" dirty="0" smtClean="0"/>
              <a:t>kontrol endokrin melibatkan refleks neuroendokrin, yang meliputi komponen saraf serta hormon. </a:t>
            </a:r>
            <a:endParaRPr lang="en-US" dirty="0" smtClean="0">
              <a:sym typeface="Symbol"/>
            </a:endParaRPr>
          </a:p>
          <a:p>
            <a:r>
              <a:rPr lang="id-ID" dirty="0" smtClean="0"/>
              <a:t>Tujuan </a:t>
            </a:r>
            <a:r>
              <a:rPr lang="id-ID" dirty="0" smtClean="0"/>
              <a:t>refleks tersebut adalah untuk menghasilkan peningkatan mendadak dalam sekresi hormon dalam respon terhadap rangsangan tertentu, yang sering </a:t>
            </a:r>
            <a:r>
              <a:rPr lang="en-US" dirty="0" smtClean="0"/>
              <a:t> kali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id-ID" dirty="0" smtClean="0"/>
              <a:t>stimulus eksternal ke tubuh. </a:t>
            </a:r>
            <a:endParaRPr lang="en-US" dirty="0" smtClean="0">
              <a:sym typeface="Symbol"/>
            </a:endParaRPr>
          </a:p>
          <a:p>
            <a:r>
              <a:rPr lang="id-ID" dirty="0" smtClean="0"/>
              <a:t>Sebagai </a:t>
            </a:r>
            <a:r>
              <a:rPr lang="id-ID" dirty="0" smtClean="0"/>
              <a:t>contoh adalah peningkatan sekresi kortisol, yang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 “</a:t>
            </a:r>
            <a:r>
              <a:rPr lang="id-ID" dirty="0" smtClean="0"/>
              <a:t>hormon stres", oleh korteks adrenal selama respon stres.</a:t>
            </a:r>
            <a:br>
              <a:rPr lang="id-ID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824536"/>
          </a:xfrm>
        </p:spPr>
        <p:txBody>
          <a:bodyPr/>
          <a:lstStyle/>
          <a:p>
            <a:pPr lvl="0">
              <a:buNone/>
            </a:pPr>
            <a:endParaRPr lang="en-US" dirty="0"/>
          </a:p>
          <a:p>
            <a:r>
              <a:rPr lang="id-ID" dirty="0" smtClean="0"/>
              <a:t>Ketika </a:t>
            </a:r>
            <a:r>
              <a:rPr lang="id-ID" dirty="0" smtClean="0"/>
              <a:t>konsentrasi hormon plasma meningkat kronis, jumlah  reseptor hormon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target </a:t>
            </a:r>
            <a:r>
              <a:rPr lang="id-ID" dirty="0" smtClean="0"/>
              <a:t>secara bertahap berkurang sebagai akibat langsung dari </a:t>
            </a:r>
            <a:r>
              <a:rPr lang="en-US" dirty="0" err="1" smtClean="0"/>
              <a:t>tingginya</a:t>
            </a:r>
            <a:r>
              <a:rPr lang="en-US" dirty="0" smtClean="0"/>
              <a:t> </a:t>
            </a:r>
            <a:r>
              <a:rPr lang="en-US" dirty="0" err="1" smtClean="0"/>
              <a:t>rangsangan</a:t>
            </a:r>
            <a:r>
              <a:rPr lang="en-US" dirty="0" smtClean="0"/>
              <a:t> yang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menerus</a:t>
            </a:r>
            <a:r>
              <a:rPr lang="id-ID" dirty="0" smtClean="0"/>
              <a:t>er </a:t>
            </a:r>
            <a:r>
              <a:rPr lang="id-ID" dirty="0" smtClean="0"/>
              <a:t>pada </a:t>
            </a:r>
            <a:r>
              <a:rPr lang="id-ID" dirty="0" smtClean="0"/>
              <a:t>reseptor</a:t>
            </a:r>
            <a:r>
              <a:rPr lang="en-US" dirty="0" smtClean="0"/>
              <a:t>.</a:t>
            </a:r>
          </a:p>
          <a:p>
            <a:r>
              <a:rPr lang="id-ID" dirty="0" smtClean="0"/>
              <a:t>Fenomena </a:t>
            </a:r>
            <a:r>
              <a:rPr lang="id-ID" dirty="0" smtClean="0"/>
              <a:t>ini mencegah sel-sel target </a:t>
            </a:r>
            <a:r>
              <a:rPr lang="en-US" dirty="0" smtClean="0"/>
              <a:t>agar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id-ID" dirty="0" smtClean="0"/>
              <a:t>bereaksi </a:t>
            </a:r>
            <a:r>
              <a:rPr lang="id-ID" dirty="0" smtClean="0"/>
              <a:t>berlebihan terhadap konsentrasi tinggi </a:t>
            </a:r>
            <a:r>
              <a:rPr lang="id-ID" dirty="0" smtClean="0"/>
              <a:t>hormon</a:t>
            </a:r>
            <a:r>
              <a:rPr lang="en-US" dirty="0" smtClean="0"/>
              <a:t> yang </a:t>
            </a:r>
            <a:r>
              <a:rPr lang="id-ID" dirty="0" smtClean="0"/>
              <a:t>berkepanjangan.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D</a:t>
            </a:r>
            <a:r>
              <a:rPr lang="id-ID" dirty="0" smtClean="0"/>
              <a:t>own-regulasi </a:t>
            </a:r>
            <a:r>
              <a:rPr lang="id-ID" dirty="0" smtClean="0"/>
              <a:t>reseptor dapat terjadi sebagai akibat </a:t>
            </a:r>
            <a:r>
              <a:rPr lang="id-ID" dirty="0" smtClean="0"/>
              <a:t>dari: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Inaktivasi</a:t>
            </a:r>
            <a:r>
              <a:rPr lang="id-ID" dirty="0" smtClean="0"/>
              <a:t> </a:t>
            </a:r>
            <a:r>
              <a:rPr lang="id-ID" dirty="0" smtClean="0"/>
              <a:t>dari beberapa molekul reseptor. 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Inaktivasi</a:t>
            </a:r>
            <a:r>
              <a:rPr lang="id-ID" dirty="0" smtClean="0"/>
              <a:t> </a:t>
            </a:r>
            <a:r>
              <a:rPr lang="id-ID" dirty="0" smtClean="0"/>
              <a:t>dari beberapa molekul protein sinyal intraseluler. 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Internalisasi</a:t>
            </a:r>
            <a:r>
              <a:rPr lang="id-ID" dirty="0" smtClean="0"/>
              <a:t> </a:t>
            </a:r>
            <a:r>
              <a:rPr lang="id-ID" dirty="0" smtClean="0"/>
              <a:t>dari reseptor ke bagian dalam sel, jauh dari lokasi aksi hormon yang berinteraksi dengan reseptor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id-ID" dirty="0" smtClean="0"/>
              <a:t>membran </a:t>
            </a:r>
            <a:r>
              <a:rPr lang="id-ID" dirty="0" smtClean="0"/>
              <a:t>sel. 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Destruksi</a:t>
            </a:r>
            <a:r>
              <a:rPr lang="id-ID" dirty="0" smtClean="0"/>
              <a:t> </a:t>
            </a:r>
            <a:r>
              <a:rPr lang="id-ID" dirty="0" smtClean="0"/>
              <a:t>dari reseptor oleh lisosom setelah mereka diinternalisasi. 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Penurunan</a:t>
            </a:r>
            <a:r>
              <a:rPr lang="id-ID" dirty="0" smtClean="0"/>
              <a:t> </a:t>
            </a:r>
            <a:r>
              <a:rPr lang="id-ID" dirty="0" smtClean="0"/>
              <a:t>produksi reseptor.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penyebab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id-ID" dirty="0" smtClean="0"/>
              <a:t>, down-regulasi reseptor </a:t>
            </a:r>
            <a:r>
              <a:rPr lang="en-US" dirty="0" err="1" smtClean="0"/>
              <a:t>bertujuan</a:t>
            </a:r>
            <a:r>
              <a:rPr lang="en-US" dirty="0" smtClean="0"/>
              <a:t> </a:t>
            </a:r>
            <a:r>
              <a:rPr lang="id-ID" dirty="0" smtClean="0"/>
              <a:t>mengurangi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id-ID" dirty="0" smtClean="0"/>
              <a:t>jaringan target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hormon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id-ID" dirty="0" smtClean="0"/>
              <a:t>Endo</a:t>
            </a:r>
            <a:r>
              <a:rPr lang="en-US" dirty="0" err="1" smtClean="0"/>
              <a:t>krin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908722"/>
          <a:ext cx="9144000" cy="594927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613472"/>
                <a:gridCol w="4530528"/>
              </a:tblGrid>
              <a:tr h="60657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latin typeface="Comic Sans MS" pitchFamily="66" charset="0"/>
                        </a:rPr>
                        <a:t>Aktivitas</a:t>
                      </a:r>
                      <a:r>
                        <a:rPr lang="en-US" sz="2000" b="1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Comic Sans MS" pitchFamily="66" charset="0"/>
                        </a:rPr>
                        <a:t>Hormon</a:t>
                      </a:r>
                      <a:r>
                        <a:rPr lang="en-US" sz="2000" b="1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Comic Sans MS" pitchFamily="66" charset="0"/>
                        </a:rPr>
                        <a:t>Terlalu</a:t>
                      </a:r>
                      <a:r>
                        <a:rPr lang="en-US" sz="2000" b="1" dirty="0" smtClean="0">
                          <a:latin typeface="Comic Sans MS" pitchFamily="66" charset="0"/>
                        </a:rPr>
                        <a:t> Kecil</a:t>
                      </a:r>
                      <a:endParaRPr lang="en-US" sz="32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63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latin typeface="Comic Sans MS" pitchFamily="66" charset="0"/>
                        </a:rPr>
                        <a:t>Aktivitas</a:t>
                      </a:r>
                      <a:r>
                        <a:rPr lang="en-US" sz="2000" b="1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Comic Sans MS" pitchFamily="66" charset="0"/>
                        </a:rPr>
                        <a:t>Hormon</a:t>
                      </a:r>
                      <a:r>
                        <a:rPr lang="en-US" sz="2000" b="1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Comic Sans MS" pitchFamily="66" charset="0"/>
                        </a:rPr>
                        <a:t>Terlalu</a:t>
                      </a:r>
                      <a:r>
                        <a:rPr lang="en-US" sz="2000" b="1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Comic Sans MS" pitchFamily="66" charset="0"/>
                        </a:rPr>
                        <a:t>Besar</a:t>
                      </a:r>
                      <a:endParaRPr lang="en-US" sz="32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73612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SzPts val="800"/>
                        <a:buFont typeface="Symbol"/>
                        <a:buChar char=""/>
                      </a:pPr>
                      <a:r>
                        <a:rPr lang="en-US" sz="2000" dirty="0" err="1" smtClean="0">
                          <a:latin typeface="Comic Sans MS" pitchFamily="66" charset="0"/>
                        </a:rPr>
                        <a:t>Terlalu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000" dirty="0" err="1" smtClean="0">
                          <a:latin typeface="Comic Sans MS" pitchFamily="66" charset="0"/>
                        </a:rPr>
                        <a:t>sedikit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000" dirty="0" err="1" smtClean="0">
                          <a:latin typeface="Comic Sans MS" pitchFamily="66" charset="0"/>
                        </a:rPr>
                        <a:t>hormon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 yang </a:t>
                      </a:r>
                      <a:r>
                        <a:rPr lang="en-US" sz="2000" dirty="0" err="1" smtClean="0">
                          <a:latin typeface="Comic Sans MS" pitchFamily="66" charset="0"/>
                        </a:rPr>
                        <a:t>disekresi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omic Sans MS" pitchFamily="66" charset="0"/>
                        </a:rPr>
                        <a:t>oleh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omic Sans MS" pitchFamily="66" charset="0"/>
                        </a:rPr>
                        <a:t>kelenjar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omic Sans MS" pitchFamily="66" charset="0"/>
                        </a:rPr>
                        <a:t>endokrin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(</a:t>
                      </a:r>
                      <a:r>
                        <a:rPr lang="en-US" sz="2000" dirty="0" err="1" smtClean="0">
                          <a:latin typeface="Comic Sans MS" pitchFamily="66" charset="0"/>
                        </a:rPr>
                        <a:t>hyposecretion</a:t>
                      </a:r>
                      <a:r>
                        <a:rPr lang="en-US" sz="2000" dirty="0">
                          <a:latin typeface="Comic Sans MS" pitchFamily="66" charset="0"/>
                        </a:rPr>
                        <a:t>)*</a:t>
                      </a:r>
                      <a:endParaRPr lang="en-US" sz="3200" dirty="0">
                        <a:latin typeface="Comic Sans MS" pitchFamily="66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SzPts val="800"/>
                        <a:buFont typeface="Symbol"/>
                        <a:buChar char=""/>
                      </a:pPr>
                      <a:r>
                        <a:rPr lang="en-US" sz="2000" dirty="0" err="1" smtClean="0">
                          <a:latin typeface="Comic Sans MS" pitchFamily="66" charset="0"/>
                        </a:rPr>
                        <a:t>Penyingkiran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000" dirty="0" err="1" smtClean="0">
                          <a:latin typeface="Comic Sans MS" pitchFamily="66" charset="0"/>
                        </a:rPr>
                        <a:t>hormon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omic Sans MS" pitchFamily="66" charset="0"/>
                        </a:rPr>
                        <a:t>dari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omic Sans MS" pitchFamily="66" charset="0"/>
                        </a:rPr>
                        <a:t>darah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omic Sans MS" pitchFamily="66" charset="0"/>
                        </a:rPr>
                        <a:t>meningkat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.</a:t>
                      </a:r>
                      <a:endParaRPr lang="en-US" sz="3200" dirty="0">
                        <a:latin typeface="Comic Sans MS" pitchFamily="66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SzPts val="800"/>
                        <a:buFont typeface="Symbol"/>
                        <a:buChar char=""/>
                      </a:pPr>
                      <a:r>
                        <a:rPr lang="en-US" sz="2000" dirty="0" err="1" smtClean="0">
                          <a:latin typeface="Comic Sans MS" pitchFamily="66" charset="0"/>
                        </a:rPr>
                        <a:t>Respon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000" dirty="0" err="1" smtClean="0">
                          <a:latin typeface="Comic Sans MS" pitchFamily="66" charset="0"/>
                        </a:rPr>
                        <a:t>jaringan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000" dirty="0" err="1" smtClean="0">
                          <a:latin typeface="Comic Sans MS" pitchFamily="66" charset="0"/>
                        </a:rPr>
                        <a:t>terhadap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000" dirty="0" err="1" smtClean="0">
                          <a:latin typeface="Comic Sans MS" pitchFamily="66" charset="0"/>
                        </a:rPr>
                        <a:t>hormon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 abnormal:</a:t>
                      </a:r>
                      <a:endParaRPr lang="en-US" sz="3200" dirty="0">
                        <a:latin typeface="Comic Sans MS" pitchFamily="66" charset="0"/>
                      </a:endParaRPr>
                    </a:p>
                    <a:p>
                      <a:pPr marL="800100" lvl="0" indent="-434975">
                        <a:lnSpc>
                          <a:spcPct val="115000"/>
                        </a:lnSpc>
                        <a:spcAft>
                          <a:spcPts val="600"/>
                        </a:spcAft>
                        <a:buSzPts val="800"/>
                        <a:buFont typeface="Wingdings"/>
                        <a:buChar char=""/>
                      </a:pPr>
                      <a:r>
                        <a:rPr lang="en-US" sz="2000" dirty="0" err="1" smtClean="0">
                          <a:latin typeface="Comic Sans MS" pitchFamily="66" charset="0"/>
                        </a:rPr>
                        <a:t>Kurangnya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000" dirty="0" err="1" smtClean="0">
                          <a:latin typeface="Comic Sans MS" pitchFamily="66" charset="0"/>
                        </a:rPr>
                        <a:t>reseptor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000" dirty="0" err="1" smtClean="0">
                          <a:latin typeface="Comic Sans MS" pitchFamily="66" charset="0"/>
                        </a:rPr>
                        <a:t>pada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000" dirty="0" err="1" smtClean="0">
                          <a:latin typeface="Comic Sans MS" pitchFamily="66" charset="0"/>
                        </a:rPr>
                        <a:t>sel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 target.</a:t>
                      </a:r>
                      <a:endParaRPr lang="en-US" sz="3200" dirty="0">
                        <a:latin typeface="Comic Sans MS" pitchFamily="66" charset="0"/>
                      </a:endParaRPr>
                    </a:p>
                    <a:p>
                      <a:pPr marL="800100" lvl="0" indent="-434975">
                        <a:lnSpc>
                          <a:spcPct val="115000"/>
                        </a:lnSpc>
                        <a:spcAft>
                          <a:spcPts val="600"/>
                        </a:spcAft>
                        <a:buSzPts val="800"/>
                        <a:buFont typeface="Wingdings"/>
                        <a:buChar char=""/>
                      </a:pPr>
                      <a:r>
                        <a:rPr lang="en-US" sz="2000" dirty="0" err="1" smtClean="0">
                          <a:latin typeface="Comic Sans MS" pitchFamily="66" charset="0"/>
                        </a:rPr>
                        <a:t>Kurangnya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000" dirty="0" err="1" smtClean="0">
                          <a:latin typeface="Comic Sans MS" pitchFamily="66" charset="0"/>
                        </a:rPr>
                        <a:t>enzim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 yang </a:t>
                      </a:r>
                      <a:r>
                        <a:rPr lang="en-US" sz="2000" dirty="0" err="1" smtClean="0">
                          <a:latin typeface="Comic Sans MS" pitchFamily="66" charset="0"/>
                        </a:rPr>
                        <a:t>penting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000" dirty="0" err="1" smtClean="0">
                          <a:latin typeface="Comic Sans MS" pitchFamily="66" charset="0"/>
                        </a:rPr>
                        <a:t>untuk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omic Sans MS" pitchFamily="66" charset="0"/>
                        </a:rPr>
                        <a:t>respon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omic Sans MS" pitchFamily="66" charset="0"/>
                        </a:rPr>
                        <a:t>sel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target </a:t>
                      </a:r>
                      <a:r>
                        <a:rPr lang="en-US" sz="2000" baseline="0" dirty="0" err="1" smtClean="0">
                          <a:latin typeface="Comic Sans MS" pitchFamily="66" charset="0"/>
                        </a:rPr>
                        <a:t>terhadap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omic Sans MS" pitchFamily="66" charset="0"/>
                        </a:rPr>
                        <a:t>hormon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.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  </a:t>
                      </a:r>
                      <a:endParaRPr lang="en-US" sz="32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SzPts val="800"/>
                        <a:buFont typeface="Symbol"/>
                        <a:buChar char=""/>
                      </a:pPr>
                      <a:r>
                        <a:rPr lang="en-US" sz="2000" dirty="0" err="1" smtClean="0">
                          <a:latin typeface="Comic Sans MS" pitchFamily="66" charset="0"/>
                        </a:rPr>
                        <a:t>Terlalu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000" dirty="0" err="1" smtClean="0">
                          <a:latin typeface="Comic Sans MS" pitchFamily="66" charset="0"/>
                        </a:rPr>
                        <a:t>banyak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000" dirty="0" err="1" smtClean="0">
                          <a:latin typeface="Comic Sans MS" pitchFamily="66" charset="0"/>
                        </a:rPr>
                        <a:t>hormon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 yang </a:t>
                      </a:r>
                      <a:r>
                        <a:rPr lang="en-US" sz="2000" dirty="0" err="1" smtClean="0">
                          <a:latin typeface="Comic Sans MS" pitchFamily="66" charset="0"/>
                        </a:rPr>
                        <a:t>disekresi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omic Sans MS" pitchFamily="66" charset="0"/>
                        </a:rPr>
                        <a:t>oleh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omic Sans MS" pitchFamily="66" charset="0"/>
                        </a:rPr>
                        <a:t>kelenjar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omic Sans MS" pitchFamily="66" charset="0"/>
                        </a:rPr>
                        <a:t>endokrin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000" dirty="0">
                          <a:latin typeface="Comic Sans MS" pitchFamily="66" charset="0"/>
                        </a:rPr>
                        <a:t>(</a:t>
                      </a:r>
                      <a:r>
                        <a:rPr lang="en-US" sz="2000" dirty="0" err="1">
                          <a:latin typeface="Comic Sans MS" pitchFamily="66" charset="0"/>
                        </a:rPr>
                        <a:t>hypersecretion</a:t>
                      </a:r>
                      <a:r>
                        <a:rPr lang="en-US" sz="2000" dirty="0">
                          <a:latin typeface="Comic Sans MS" pitchFamily="66" charset="0"/>
                        </a:rPr>
                        <a:t>)*</a:t>
                      </a:r>
                      <a:endParaRPr lang="en-US" sz="3200" dirty="0">
                        <a:latin typeface="Comic Sans MS" pitchFamily="66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SzPts val="800"/>
                        <a:buFont typeface="Symbol"/>
                        <a:buChar char=""/>
                      </a:pPr>
                      <a:r>
                        <a:rPr lang="en-US" sz="2000" dirty="0" err="1" smtClean="0">
                          <a:latin typeface="Comic Sans MS" pitchFamily="66" charset="0"/>
                        </a:rPr>
                        <a:t>Kurangnya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 protein plasma yang </a:t>
                      </a:r>
                      <a:r>
                        <a:rPr lang="en-US" sz="2000" dirty="0" err="1" smtClean="0">
                          <a:latin typeface="Comic Sans MS" pitchFamily="66" charset="0"/>
                        </a:rPr>
                        <a:t>mengikat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000" dirty="0" err="1" smtClean="0">
                          <a:latin typeface="Comic Sans MS" pitchFamily="66" charset="0"/>
                        </a:rPr>
                        <a:t>hormon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 (</a:t>
                      </a:r>
                      <a:r>
                        <a:rPr lang="en-US" sz="2000" dirty="0" err="1" smtClean="0">
                          <a:latin typeface="Comic Sans MS" pitchFamily="66" charset="0"/>
                        </a:rPr>
                        <a:t>terlalu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000" dirty="0" err="1" smtClean="0">
                          <a:latin typeface="Comic Sans MS" pitchFamily="66" charset="0"/>
                        </a:rPr>
                        <a:t>banyak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000" dirty="0" err="1" smtClean="0">
                          <a:latin typeface="Comic Sans MS" pitchFamily="66" charset="0"/>
                        </a:rPr>
                        <a:t>hormon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 yang </a:t>
                      </a:r>
                      <a:r>
                        <a:rPr lang="en-US" sz="2000" dirty="0" err="1" smtClean="0">
                          <a:latin typeface="Comic Sans MS" pitchFamily="66" charset="0"/>
                        </a:rPr>
                        <a:t>bebas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000" dirty="0" err="1" smtClean="0">
                          <a:latin typeface="Comic Sans MS" pitchFamily="66" charset="0"/>
                        </a:rPr>
                        <a:t>dan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000" dirty="0" err="1" smtClean="0">
                          <a:latin typeface="Comic Sans MS" pitchFamily="66" charset="0"/>
                        </a:rPr>
                        <a:t>aktif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)</a:t>
                      </a:r>
                      <a:endParaRPr lang="en-US" sz="3200" dirty="0">
                        <a:latin typeface="Comic Sans MS" pitchFamily="66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SzPts val="800"/>
                        <a:buFont typeface="Symbol"/>
                        <a:buChar char=""/>
                      </a:pPr>
                      <a:r>
                        <a:rPr lang="en-US" sz="2000" dirty="0" err="1" smtClean="0">
                          <a:latin typeface="Comic Sans MS" pitchFamily="66" charset="0"/>
                        </a:rPr>
                        <a:t>Penyingkiran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000" dirty="0" err="1" smtClean="0">
                          <a:latin typeface="Comic Sans MS" pitchFamily="66" charset="0"/>
                        </a:rPr>
                        <a:t>hormon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000" dirty="0" err="1" smtClean="0">
                          <a:latin typeface="Comic Sans MS" pitchFamily="66" charset="0"/>
                        </a:rPr>
                        <a:t>dari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000" dirty="0" err="1" smtClean="0">
                          <a:latin typeface="Comic Sans MS" pitchFamily="66" charset="0"/>
                        </a:rPr>
                        <a:t>darah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 yang </a:t>
                      </a:r>
                      <a:r>
                        <a:rPr lang="en-US" sz="2000" dirty="0" err="1" smtClean="0">
                          <a:latin typeface="Comic Sans MS" pitchFamily="66" charset="0"/>
                        </a:rPr>
                        <a:t>berkurang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:</a:t>
                      </a:r>
                      <a:endParaRPr lang="en-US" sz="3200" dirty="0">
                        <a:latin typeface="Comic Sans MS" pitchFamily="66" charset="0"/>
                      </a:endParaRPr>
                    </a:p>
                    <a:p>
                      <a:pPr marL="708025" lvl="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SzPts val="800"/>
                        <a:buFont typeface="Wingdings"/>
                        <a:buChar char=""/>
                      </a:pPr>
                      <a:r>
                        <a:rPr lang="en-US" sz="2000" dirty="0" err="1" smtClean="0">
                          <a:latin typeface="Comic Sans MS" pitchFamily="66" charset="0"/>
                        </a:rPr>
                        <a:t>Kurangnya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000" dirty="0" err="1" smtClean="0">
                          <a:latin typeface="Comic Sans MS" pitchFamily="66" charset="0"/>
                        </a:rPr>
                        <a:t>inaktivasi</a:t>
                      </a:r>
                      <a:endParaRPr lang="en-US" sz="3200" dirty="0">
                        <a:latin typeface="Comic Sans MS" pitchFamily="66" charset="0"/>
                      </a:endParaRPr>
                    </a:p>
                    <a:p>
                      <a:pPr marL="708025" lvl="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SzPts val="800"/>
                        <a:buFont typeface="Wingdings"/>
                        <a:buChar char=""/>
                      </a:pPr>
                      <a:r>
                        <a:rPr lang="en-US" sz="2000" dirty="0" err="1" smtClean="0">
                          <a:latin typeface="Comic Sans MS" pitchFamily="66" charset="0"/>
                        </a:rPr>
                        <a:t>Kurangnya</a:t>
                      </a:r>
                      <a:r>
                        <a:rPr lang="en-US" sz="20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000" dirty="0" err="1" smtClean="0">
                          <a:latin typeface="Comic Sans MS" pitchFamily="66" charset="0"/>
                        </a:rPr>
                        <a:t>ekskresi</a:t>
                      </a:r>
                      <a:endParaRPr lang="en-US" sz="32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/>
                </a:tc>
              </a:tr>
              <a:tr h="606577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omic Sans MS" pitchFamily="66" charset="0"/>
                        </a:rPr>
                        <a:t>*</a:t>
                      </a:r>
                      <a:r>
                        <a:rPr lang="en-US" sz="2000" dirty="0" err="1" smtClean="0">
                          <a:latin typeface="Comic Sans MS" pitchFamily="66" charset="0"/>
                        </a:rPr>
                        <a:t>Penyebab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paling </a:t>
                      </a:r>
                      <a:r>
                        <a:rPr lang="en-US" sz="2000" baseline="0" dirty="0" err="1" smtClean="0">
                          <a:latin typeface="Comic Sans MS" pitchFamily="66" charset="0"/>
                        </a:rPr>
                        <a:t>umum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omic Sans MS" pitchFamily="66" charset="0"/>
                        </a:rPr>
                        <a:t>gangguan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omic Sans MS" pitchFamily="66" charset="0"/>
                        </a:rPr>
                        <a:t>endokrin</a:t>
                      </a:r>
                      <a:endParaRPr lang="en-US" sz="32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36195" marB="3619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Permissiveness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328592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en-US" sz="2800" dirty="0"/>
          </a:p>
          <a:p>
            <a:r>
              <a:rPr lang="id-ID" sz="2800" dirty="0" smtClean="0"/>
              <a:t>Dengan </a:t>
            </a:r>
            <a:r>
              <a:rPr lang="en-US" sz="2800" dirty="0" err="1" smtClean="0"/>
              <a:t>cara</a:t>
            </a:r>
            <a:r>
              <a:rPr lang="en-US" sz="2800" dirty="0" smtClean="0"/>
              <a:t> </a:t>
            </a:r>
            <a:r>
              <a:rPr lang="id-ID" sz="2800" dirty="0" smtClean="0"/>
              <a:t>permisif</a:t>
            </a:r>
            <a:r>
              <a:rPr lang="id-ID" sz="2800" dirty="0" smtClean="0"/>
              <a:t>, salah satu hormon harus </a:t>
            </a:r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id-ID" sz="2800" dirty="0" smtClean="0"/>
              <a:t>dalam </a:t>
            </a:r>
            <a:r>
              <a:rPr lang="id-ID" sz="2800" dirty="0" smtClean="0"/>
              <a:t>jumlah yang memadai </a:t>
            </a:r>
            <a:r>
              <a:rPr lang="en-US" sz="2800" dirty="0" smtClean="0"/>
              <a:t>agar </a:t>
            </a:r>
            <a:r>
              <a:rPr lang="en-US" sz="2800" dirty="0" err="1" smtClean="0"/>
              <a:t>hormon</a:t>
            </a:r>
            <a:r>
              <a:rPr lang="en-US" sz="2800" dirty="0" smtClean="0"/>
              <a:t> lain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beraksi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penuh</a:t>
            </a:r>
            <a:r>
              <a:rPr lang="en-US" sz="2800" dirty="0" smtClean="0"/>
              <a:t>. </a:t>
            </a:r>
            <a:endParaRPr lang="en-US" sz="2800" dirty="0" smtClean="0"/>
          </a:p>
          <a:p>
            <a:r>
              <a:rPr lang="id-ID" sz="2800" dirty="0" smtClean="0"/>
              <a:t>Pada </a:t>
            </a:r>
            <a:r>
              <a:rPr lang="en-US" sz="2800" dirty="0" err="1" smtClean="0"/>
              <a:t>intinya</a:t>
            </a:r>
            <a:r>
              <a:rPr lang="id-ID" sz="2800" dirty="0" smtClean="0"/>
              <a:t>, hormon pertama, meningkatkan </a:t>
            </a:r>
            <a:r>
              <a:rPr lang="en-US" sz="2800" dirty="0" err="1" smtClean="0"/>
              <a:t>respon</a:t>
            </a:r>
            <a:r>
              <a:rPr lang="en-US" sz="2800" dirty="0" smtClean="0"/>
              <a:t> </a:t>
            </a:r>
            <a:r>
              <a:rPr lang="en-US" sz="2800" dirty="0" err="1" smtClean="0"/>
              <a:t>sel</a:t>
            </a:r>
            <a:r>
              <a:rPr lang="en-US" sz="2800" dirty="0" smtClean="0"/>
              <a:t> target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</a:t>
            </a:r>
            <a:r>
              <a:rPr lang="en-US" sz="2800" dirty="0" err="1" smtClean="0"/>
              <a:t>hormon</a:t>
            </a:r>
            <a:r>
              <a:rPr lang="en-US" sz="2800" dirty="0" smtClean="0"/>
              <a:t> </a:t>
            </a:r>
            <a:r>
              <a:rPr lang="en-US" sz="2800" dirty="0" err="1" smtClean="0"/>
              <a:t>kedua</a:t>
            </a:r>
            <a:r>
              <a:rPr lang="id-ID" sz="2800" dirty="0" smtClean="0"/>
              <a:t>. </a:t>
            </a:r>
            <a:endParaRPr lang="en-US" sz="2800" dirty="0" smtClean="0"/>
          </a:p>
          <a:p>
            <a:r>
              <a:rPr lang="id-ID" sz="2800" dirty="0" smtClean="0"/>
              <a:t>Contoh</a:t>
            </a:r>
            <a:r>
              <a:rPr lang="id-ID" sz="2800" dirty="0" smtClean="0"/>
              <a:t>: hormon tiroid meningkatkan jumlah reseptor untuk epinefrin.</a:t>
            </a:r>
            <a:br>
              <a:rPr lang="id-ID" sz="2800" dirty="0" smtClean="0"/>
            </a:b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Synergism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75252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/>
          </a:p>
          <a:p>
            <a:r>
              <a:rPr lang="id-ID" sz="2800" dirty="0" smtClean="0"/>
              <a:t>Sinergisme </a:t>
            </a:r>
            <a:r>
              <a:rPr lang="id-ID" sz="2800" dirty="0" smtClean="0"/>
              <a:t>terjadi ketika </a:t>
            </a:r>
            <a:r>
              <a:rPr lang="en-US" sz="2800" dirty="0" err="1" smtClean="0"/>
              <a:t>kerja</a:t>
            </a:r>
            <a:r>
              <a:rPr lang="id-ID" sz="2800" dirty="0" smtClean="0"/>
              <a:t> beberapa hormon saling melengkapi dan efek gabungan mereka adalah lebih besar daripada jumlah efek masing-masing. </a:t>
            </a:r>
            <a:endParaRPr lang="en-US" sz="2800" dirty="0" smtClean="0"/>
          </a:p>
          <a:p>
            <a:r>
              <a:rPr lang="id-ID" sz="2800" dirty="0" smtClean="0"/>
              <a:t>Contoh</a:t>
            </a:r>
            <a:r>
              <a:rPr lang="id-ID" sz="2800" dirty="0" smtClean="0"/>
              <a:t>: FSH dan testosteron yang diperlukan untuk mempertahankan tingkat normal produksi sperma.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Dua Sistem Mayor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id-ID" dirty="0" smtClean="0"/>
              <a:t>Regulasi </a:t>
            </a:r>
            <a:r>
              <a:rPr lang="en-US" dirty="0" smtClean="0"/>
              <a:t>T</a:t>
            </a:r>
            <a:r>
              <a:rPr lang="id-ID" dirty="0" smtClean="0"/>
              <a:t>ubuh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r>
              <a:rPr lang="id-ID" dirty="0" smtClean="0"/>
              <a:t>Sistem </a:t>
            </a:r>
            <a:r>
              <a:rPr lang="id-ID" dirty="0" smtClean="0"/>
              <a:t>endokrin adalah salah satu </a:t>
            </a:r>
            <a:r>
              <a:rPr lang="en-US" dirty="0" err="1" smtClean="0"/>
              <a:t>dari</a:t>
            </a:r>
            <a:r>
              <a:rPr lang="id-ID" dirty="0" smtClean="0"/>
              <a:t> dua sistem peraturan utama. Yang </a:t>
            </a:r>
            <a:r>
              <a:rPr lang="id-ID" dirty="0" smtClean="0"/>
              <a:t>lain</a:t>
            </a:r>
            <a:r>
              <a:rPr lang="en-US" dirty="0" err="1" smtClean="0"/>
              <a:t>nya</a:t>
            </a:r>
            <a:r>
              <a:rPr lang="id-ID" dirty="0" smtClean="0"/>
              <a:t> </a:t>
            </a:r>
            <a:r>
              <a:rPr lang="id-ID" dirty="0" smtClean="0"/>
              <a:t>adalah sistem saraf. </a:t>
            </a:r>
            <a:endParaRPr lang="en-US" dirty="0" smtClean="0"/>
          </a:p>
          <a:p>
            <a:endParaRPr lang="en-US" dirty="0" smtClean="0"/>
          </a:p>
          <a:p>
            <a:r>
              <a:rPr lang="id-ID" dirty="0" smtClean="0"/>
              <a:t>Secara </a:t>
            </a:r>
            <a:r>
              <a:rPr lang="id-ID" dirty="0" smtClean="0"/>
              <a:t>umum, sistem saraf </a:t>
            </a:r>
            <a:r>
              <a:rPr lang="en-US" dirty="0" err="1" smtClean="0"/>
              <a:t>mengkoordinasi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id-ID" dirty="0" smtClean="0"/>
              <a:t> cepat, </a:t>
            </a:r>
            <a:r>
              <a:rPr lang="en-US" dirty="0" smtClean="0"/>
              <a:t>be</a:t>
            </a:r>
            <a:r>
              <a:rPr lang="id-ID" dirty="0" smtClean="0"/>
              <a:t>respon tepat dan sangat penting dalam </a:t>
            </a: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id-ID" dirty="0" smtClean="0"/>
              <a:t>tubuh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interaksinya</a:t>
            </a:r>
            <a:r>
              <a:rPr lang="id-ID" dirty="0" smtClean="0"/>
              <a:t> dengan lingkungan eksternal.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ym typeface="Symbol"/>
              </a:rPr>
              <a:t>E</a:t>
            </a:r>
            <a:r>
              <a:rPr lang="id-ID" dirty="0" smtClean="0"/>
              <a:t>ndokrin</a:t>
            </a:r>
            <a:r>
              <a:rPr lang="id-ID" dirty="0" smtClean="0"/>
              <a:t>, </a:t>
            </a:r>
            <a:r>
              <a:rPr lang="en-US" dirty="0" err="1" smtClean="0"/>
              <a:t>sebaliknya</a:t>
            </a:r>
            <a:r>
              <a:rPr lang="id-ID" dirty="0" smtClean="0"/>
              <a:t>, terutama </a:t>
            </a:r>
            <a:r>
              <a:rPr lang="en-US" dirty="0" err="1" smtClean="0"/>
              <a:t>mengontrol</a:t>
            </a:r>
            <a:r>
              <a:rPr lang="id-ID" dirty="0" smtClean="0"/>
              <a:t> aktivitas yang membutuhkan durasi daripada kecepatan. </a:t>
            </a:r>
            <a:r>
              <a:rPr lang="en-US" dirty="0" err="1" smtClean="0"/>
              <a:t>Dia</a:t>
            </a:r>
            <a:r>
              <a:rPr lang="id-ID" dirty="0" smtClean="0"/>
              <a:t> mengatur, </a:t>
            </a:r>
            <a:r>
              <a:rPr lang="en-US" dirty="0" err="1" smtClean="0"/>
              <a:t>mengkoordinasi</a:t>
            </a:r>
            <a:r>
              <a:rPr lang="id-ID" dirty="0" smtClean="0"/>
              <a:t>, dan mengintegrasikan fungsi sel dan organ </a:t>
            </a:r>
            <a:r>
              <a:rPr lang="en-US" dirty="0" smtClean="0"/>
              <a:t>yang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lokasinya</a:t>
            </a:r>
            <a:r>
              <a:rPr lang="id-ID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Antagonism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496855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/>
          </a:p>
          <a:p>
            <a:r>
              <a:rPr lang="en-US" sz="2800" dirty="0" smtClean="0"/>
              <a:t>A</a:t>
            </a:r>
            <a:r>
              <a:rPr lang="id-ID" sz="2800" dirty="0" smtClean="0"/>
              <a:t>ntagonisme </a:t>
            </a:r>
            <a:r>
              <a:rPr lang="id-ID" sz="2800" dirty="0" smtClean="0"/>
              <a:t>terjadi ketika salah satu hormon menyebabkan hilangnya reseptor hormon</a:t>
            </a:r>
            <a:r>
              <a:rPr lang="en-US" sz="2800" dirty="0" smtClean="0"/>
              <a:t> </a:t>
            </a:r>
            <a:r>
              <a:rPr lang="en-US" sz="2800" dirty="0" err="1" smtClean="0"/>
              <a:t>kedua</a:t>
            </a:r>
            <a:r>
              <a:rPr lang="en-US" sz="2800" dirty="0" smtClean="0"/>
              <a:t> </a:t>
            </a:r>
            <a:r>
              <a:rPr lang="en-US" sz="2800" dirty="0" err="1" smtClean="0"/>
              <a:t>sehingga</a:t>
            </a:r>
            <a:r>
              <a:rPr lang="id-ID" sz="2800" dirty="0" smtClean="0"/>
              <a:t> mengurangi efektivitas hormon kedua. </a:t>
            </a:r>
            <a:endParaRPr lang="en-US" sz="2800" dirty="0" smtClean="0"/>
          </a:p>
          <a:p>
            <a:r>
              <a:rPr lang="id-ID" sz="2800" dirty="0" smtClean="0"/>
              <a:t>Contoh</a:t>
            </a:r>
            <a:r>
              <a:rPr lang="id-ID" sz="2800" dirty="0" smtClean="0"/>
              <a:t>: progesteron menghambat respon rahim </a:t>
            </a:r>
            <a:r>
              <a:rPr lang="en-US" sz="2800" dirty="0" err="1" smtClean="0"/>
              <a:t>terhadap</a:t>
            </a:r>
            <a:r>
              <a:rPr lang="id-ID" sz="2800" dirty="0" smtClean="0"/>
              <a:t> estrogen selama kehamilan, dengan menyebabkan hilangnya reseptor estrogen.</a:t>
            </a: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Fungsi Sistem Endokrin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Meregulasi</a:t>
            </a:r>
            <a:r>
              <a:rPr lang="en-US" dirty="0" smtClean="0"/>
              <a:t>  </a:t>
            </a:r>
            <a:r>
              <a:rPr lang="id-ID" dirty="0" smtClean="0"/>
              <a:t>metabolisme dan keseimbangan H2O dan elektrolit, yang penting dalam </a:t>
            </a:r>
            <a:r>
              <a:rPr lang="en-US" dirty="0" err="1" smtClean="0"/>
              <a:t>menjaga</a:t>
            </a:r>
            <a:r>
              <a:rPr lang="id-ID" dirty="0" smtClean="0"/>
              <a:t> lingkungan internal </a:t>
            </a:r>
            <a:r>
              <a:rPr lang="en-US" dirty="0" smtClean="0"/>
              <a:t>agar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id-ID" dirty="0" smtClean="0"/>
              <a:t>konstan.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Menginduksi</a:t>
            </a:r>
            <a:r>
              <a:rPr lang="en-US" dirty="0" smtClean="0"/>
              <a:t> </a:t>
            </a:r>
            <a:r>
              <a:rPr lang="id-ID" dirty="0" smtClean="0"/>
              <a:t>perubahan adaptif untuk membantu tubuh mengatasi situasi stres.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Merangsang</a:t>
            </a:r>
            <a:r>
              <a:rPr lang="en-US" dirty="0" smtClean="0"/>
              <a:t> </a:t>
            </a:r>
            <a:r>
              <a:rPr lang="en-US" dirty="0" smtClean="0"/>
              <a:t>p</a:t>
            </a:r>
            <a:r>
              <a:rPr lang="id-ID" dirty="0" smtClean="0"/>
              <a:t>ertumbuhan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id-ID" dirty="0" smtClean="0"/>
              <a:t>.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Mengontrol</a:t>
            </a:r>
            <a:r>
              <a:rPr lang="id-ID" dirty="0" smtClean="0"/>
              <a:t> </a:t>
            </a:r>
            <a:r>
              <a:rPr lang="id-ID" dirty="0" smtClean="0"/>
              <a:t>reproduksi.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Meregulasi</a:t>
            </a:r>
            <a:r>
              <a:rPr lang="id-ID" dirty="0" smtClean="0"/>
              <a:t> </a:t>
            </a:r>
            <a:r>
              <a:rPr lang="id-ID" dirty="0" smtClean="0"/>
              <a:t>produksi sel darah merah.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id-ID" dirty="0" smtClean="0"/>
              <a:t>dengan sistem saraf otonom mengendalikan dan mengintegrasikan kegiatan sistem peredaran darah dan pencernaan.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Kompleksitas dari Sistem </a:t>
            </a:r>
            <a:r>
              <a:rPr lang="en-US" dirty="0" smtClean="0"/>
              <a:t>E</a:t>
            </a:r>
            <a:r>
              <a:rPr lang="id-ID" dirty="0" smtClean="0"/>
              <a:t>ndokrin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6336704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dirty="0" smtClean="0"/>
              <a:t>K</a:t>
            </a:r>
            <a:r>
              <a:rPr lang="id-ID" dirty="0" smtClean="0"/>
              <a:t>elenjar endokrin tunggal dapat menghasilkan beberapa hormon. </a:t>
            </a:r>
            <a:r>
              <a:rPr lang="id-ID" dirty="0" smtClean="0">
                <a:solidFill>
                  <a:srgbClr val="00B050"/>
                </a:solidFill>
              </a:rPr>
              <a:t>Contoh: hipofisis anterior mengeluarkan 6 hormon yang berbeda  (GH, FSH, LH, prolaktin, TSH, ACTH). </a:t>
            </a:r>
            <a:endParaRPr lang="en-US" dirty="0" smtClean="0">
              <a:solidFill>
                <a:srgbClr val="00B050"/>
              </a:solidFill>
            </a:endParaRPr>
          </a:p>
          <a:p>
            <a:pPr marL="457200" indent="-457200">
              <a:buFont typeface="+mj-lt"/>
              <a:buAutoNum type="alphaLcPeriod"/>
            </a:pPr>
            <a:r>
              <a:rPr lang="en-US" dirty="0" err="1" smtClean="0"/>
              <a:t>Sebuah</a:t>
            </a:r>
            <a:r>
              <a:rPr lang="en-US" dirty="0" smtClean="0"/>
              <a:t> h</a:t>
            </a:r>
            <a:r>
              <a:rPr lang="id-ID" dirty="0" smtClean="0"/>
              <a:t>ormon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id-ID" dirty="0" smtClean="0"/>
              <a:t>disekresikan oleh lebih dari satu kelenjar endokrin. </a:t>
            </a:r>
            <a:r>
              <a:rPr lang="id-ID" dirty="0" smtClean="0">
                <a:solidFill>
                  <a:srgbClr val="00B050"/>
                </a:solidFill>
              </a:rPr>
              <a:t>Contoh: somatostatin disekresikan oleh hipotalamus dan pankreas. </a:t>
            </a:r>
            <a:endParaRPr lang="en-US" dirty="0" smtClean="0">
              <a:solidFill>
                <a:srgbClr val="00B050"/>
              </a:solidFill>
            </a:endParaRPr>
          </a:p>
          <a:p>
            <a:pPr marL="457200" indent="-457200">
              <a:buFont typeface="+mj-lt"/>
              <a:buAutoNum type="alphaLcPeriod"/>
            </a:pPr>
            <a:r>
              <a:rPr lang="en-US" dirty="0" err="1" smtClean="0"/>
              <a:t>Sering</a:t>
            </a:r>
            <a:r>
              <a:rPr lang="en-US" dirty="0" smtClean="0"/>
              <a:t> kali</a:t>
            </a:r>
            <a:r>
              <a:rPr lang="id-ID" dirty="0" smtClean="0"/>
              <a:t>,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id-ID" dirty="0" smtClean="0"/>
              <a:t>hormon memiliki lebih dari satu jenis sel target dan karena itu dapat menimbulkan lebih dari satu efek dengan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berikatan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id-ID" dirty="0" smtClean="0"/>
              <a:t> subtipe reseptor yang berbeda. </a:t>
            </a:r>
            <a:r>
              <a:rPr lang="id-ID" dirty="0" smtClean="0">
                <a:solidFill>
                  <a:srgbClr val="00B050"/>
                </a:solidFill>
              </a:rPr>
              <a:t>Contoh: vasopresin mengikat reseptor V1a dan V2. </a:t>
            </a:r>
            <a:endParaRPr lang="en-US" dirty="0" smtClean="0">
              <a:solidFill>
                <a:srgbClr val="00B050"/>
              </a:solidFill>
            </a:endParaRPr>
          </a:p>
          <a:p>
            <a:pPr marL="457200" indent="-457200">
              <a:buFont typeface="+mj-lt"/>
              <a:buAutoNum type="alphaLcPeriod"/>
            </a:pPr>
            <a:r>
              <a:rPr lang="id-ID" dirty="0" smtClean="0"/>
              <a:t>Tingkat sekresi beberapa hormon sangat bervariasi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id-ID" dirty="0" smtClean="0"/>
              <a:t>waktu </a:t>
            </a:r>
            <a:r>
              <a:rPr lang="id-ID" dirty="0" smtClean="0"/>
              <a:t>dalam pola siklik. Oleh karena itu, sistem endokrin juga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id-ID" dirty="0" smtClean="0"/>
              <a:t>fungsi koordinasi</a:t>
            </a:r>
            <a:r>
              <a:rPr lang="en-US" dirty="0" smtClean="0"/>
              <a:t> </a:t>
            </a:r>
            <a:r>
              <a:rPr lang="id-ID" dirty="0" smtClean="0"/>
              <a:t>temporal </a:t>
            </a:r>
            <a:r>
              <a:rPr lang="id-ID" dirty="0" smtClean="0"/>
              <a:t>(waktu</a:t>
            </a:r>
            <a:r>
              <a:rPr lang="id-ID" dirty="0" smtClean="0"/>
              <a:t>). </a:t>
            </a:r>
            <a:r>
              <a:rPr lang="id-ID" dirty="0" smtClean="0"/>
              <a:t>Hal ini terutama terlihat dalam kontrol </a:t>
            </a:r>
            <a:r>
              <a:rPr lang="id-ID" dirty="0" smtClean="0"/>
              <a:t>siklus </a:t>
            </a:r>
            <a:r>
              <a:rPr lang="id-ID" dirty="0" smtClean="0"/>
              <a:t>reproduksi. </a:t>
            </a:r>
            <a:r>
              <a:rPr lang="id-ID" dirty="0" smtClean="0">
                <a:solidFill>
                  <a:srgbClr val="00B050"/>
                </a:solidFill>
              </a:rPr>
              <a:t>Contoh: estrogen, progesteron.</a:t>
            </a:r>
            <a:r>
              <a:rPr lang="id-ID" dirty="0" smtClean="0"/>
              <a:t/>
            </a:r>
            <a:br>
              <a:rPr lang="id-ID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r>
              <a:rPr lang="id-ID" dirty="0" smtClean="0"/>
              <a:t>Kompleksitas dari Sistem </a:t>
            </a:r>
            <a:r>
              <a:rPr lang="en-US" dirty="0" smtClean="0"/>
              <a:t>E</a:t>
            </a:r>
            <a:r>
              <a:rPr lang="id-ID" dirty="0" smtClean="0"/>
              <a:t>ndokrin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LcPeriod" startAt="5"/>
            </a:pP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/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smtClean="0"/>
              <a:t>target</a:t>
            </a:r>
            <a:r>
              <a:rPr lang="id-ID" dirty="0" smtClean="0"/>
              <a:t> dapat dipengaruhi oleh lebih dari satu hormon. Beberapa sel mengandung sejumlah reseptor </a:t>
            </a:r>
            <a:r>
              <a:rPr lang="en-US" dirty="0" smtClean="0"/>
              <a:t>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id-ID" dirty="0" smtClean="0"/>
              <a:t>merespon dengan cara yang berbeda untuk hormon yang berbeda. </a:t>
            </a:r>
            <a:r>
              <a:rPr lang="id-ID" dirty="0" smtClean="0">
                <a:solidFill>
                  <a:srgbClr val="00B050"/>
                </a:solidFill>
              </a:rPr>
              <a:t>Contoh: </a:t>
            </a:r>
            <a:r>
              <a:rPr lang="id-ID" dirty="0" smtClean="0">
                <a:solidFill>
                  <a:srgbClr val="00B050"/>
                </a:solidFill>
              </a:rPr>
              <a:t>sel-sel </a:t>
            </a:r>
            <a:r>
              <a:rPr lang="id-ID" dirty="0" smtClean="0">
                <a:solidFill>
                  <a:srgbClr val="00B050"/>
                </a:solidFill>
              </a:rPr>
              <a:t>hati dipengaruhi oleh insulin dan glukagon. </a:t>
            </a:r>
            <a:endParaRPr lang="en-US" dirty="0" smtClean="0">
              <a:solidFill>
                <a:srgbClr val="00B050"/>
              </a:solidFill>
            </a:endParaRPr>
          </a:p>
          <a:p>
            <a:pPr marL="457200" indent="-457200">
              <a:buFont typeface="+mj-lt"/>
              <a:buAutoNum type="alphaLcPeriod" startAt="5"/>
            </a:pPr>
            <a:r>
              <a:rPr lang="en-US" dirty="0" err="1" smtClean="0"/>
              <a:t>Bahan</a:t>
            </a:r>
            <a:r>
              <a:rPr lang="id-ID" dirty="0" smtClean="0"/>
              <a:t> kimia yang sama dapat berupa hormon </a:t>
            </a:r>
            <a:r>
              <a:rPr lang="en-US" dirty="0" err="1" smtClean="0"/>
              <a:t>maupun</a:t>
            </a:r>
            <a:r>
              <a:rPr lang="id-ID" dirty="0" smtClean="0"/>
              <a:t> neurotransmitter, tergantung </a:t>
            </a:r>
            <a:r>
              <a:rPr lang="id-ID" dirty="0" smtClean="0"/>
              <a:t>sumber </a:t>
            </a:r>
            <a:r>
              <a:rPr lang="id-ID" dirty="0" smtClean="0"/>
              <a:t>dan cara pengiriman ke sel target. </a:t>
            </a:r>
            <a:r>
              <a:rPr lang="id-ID" dirty="0" smtClean="0">
                <a:solidFill>
                  <a:srgbClr val="00B050"/>
                </a:solidFill>
              </a:rPr>
              <a:t>Contoh: norepinefrin. </a:t>
            </a:r>
            <a:endParaRPr lang="en-US" dirty="0" smtClean="0">
              <a:solidFill>
                <a:srgbClr val="00B050"/>
              </a:solidFill>
            </a:endParaRPr>
          </a:p>
          <a:p>
            <a:pPr marL="457200" indent="-457200">
              <a:buFont typeface="+mj-lt"/>
              <a:buAutoNum type="alphaLcPeriod" startAt="5"/>
            </a:pP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id-ID" dirty="0" smtClean="0"/>
              <a:t>organ endokrin secara eksklusif mengkhususkan </a:t>
            </a:r>
            <a:r>
              <a:rPr lang="id-ID" dirty="0" smtClean="0"/>
              <a:t>diri dalam </a:t>
            </a:r>
            <a:r>
              <a:rPr lang="id-ID" dirty="0" smtClean="0"/>
              <a:t>sekresi </a:t>
            </a:r>
            <a:r>
              <a:rPr lang="id-ID" dirty="0" smtClean="0"/>
              <a:t>hormon, </a:t>
            </a:r>
            <a:r>
              <a:rPr lang="id-ID" dirty="0" smtClean="0">
                <a:solidFill>
                  <a:srgbClr val="00B050"/>
                </a:solidFill>
              </a:rPr>
              <a:t>contoh: hipofisis anterior. </a:t>
            </a:r>
            <a:r>
              <a:rPr lang="id-ID" dirty="0" smtClean="0"/>
              <a:t>Sedangkan yang lain juga melakukan fungsi nonendo</a:t>
            </a:r>
            <a:r>
              <a:rPr lang="en-US" dirty="0" err="1" smtClean="0"/>
              <a:t>krin</a:t>
            </a:r>
            <a:r>
              <a:rPr lang="id-ID" dirty="0" smtClean="0"/>
              <a:t>, </a:t>
            </a:r>
            <a:r>
              <a:rPr lang="id-ID" dirty="0" smtClean="0">
                <a:solidFill>
                  <a:srgbClr val="00B050"/>
                </a:solidFill>
              </a:rPr>
              <a:t>contoh: testis </a:t>
            </a:r>
            <a:r>
              <a:rPr lang="id-ID" dirty="0" smtClean="0">
                <a:solidFill>
                  <a:srgbClr val="00B050"/>
                </a:solidFill>
              </a:rPr>
              <a:t>mensekresi </a:t>
            </a:r>
            <a:r>
              <a:rPr lang="id-ID" dirty="0" smtClean="0">
                <a:solidFill>
                  <a:srgbClr val="00B050"/>
                </a:solidFill>
              </a:rPr>
              <a:t>testosteron dan </a:t>
            </a:r>
            <a:r>
              <a:rPr lang="id-ID" dirty="0" smtClean="0">
                <a:solidFill>
                  <a:srgbClr val="00B050"/>
                </a:solidFill>
              </a:rPr>
              <a:t>menghasilkan </a:t>
            </a:r>
            <a:r>
              <a:rPr lang="id-ID" dirty="0" smtClean="0">
                <a:solidFill>
                  <a:srgbClr val="00B050"/>
                </a:solidFill>
              </a:rPr>
              <a:t>sperma.</a:t>
            </a:r>
            <a:r>
              <a:rPr lang="id-ID" dirty="0" smtClean="0"/>
              <a:t/>
            </a:r>
            <a:br>
              <a:rPr lang="id-ID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Definisi Hormon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752528"/>
          </a:xfrm>
        </p:spPr>
        <p:txBody>
          <a:bodyPr>
            <a:normAutofit/>
          </a:bodyPr>
          <a:lstStyle/>
          <a:p>
            <a:r>
              <a:rPr lang="id-ID" sz="2800" dirty="0" smtClean="0"/>
              <a:t>Hormon adalah </a:t>
            </a:r>
            <a:r>
              <a:rPr lang="en-US" sz="2800" dirty="0" err="1" smtClean="0"/>
              <a:t>bahan</a:t>
            </a:r>
            <a:r>
              <a:rPr lang="id-ID" sz="2800" dirty="0" smtClean="0"/>
              <a:t> kimia </a:t>
            </a:r>
            <a:r>
              <a:rPr lang="en-US" sz="2800" dirty="0" smtClean="0"/>
              <a:t>yang </a:t>
            </a:r>
            <a:r>
              <a:rPr lang="id-ID" sz="2800" dirty="0" smtClean="0"/>
              <a:t>disintesis dan dikeluarkan oleh kelenjar endokrin yang bekerja pada sel target </a:t>
            </a:r>
            <a:r>
              <a:rPr lang="en-US" sz="2800" dirty="0" smtClean="0"/>
              <a:t>yang </a:t>
            </a:r>
            <a:r>
              <a:rPr lang="id-ID" sz="2800" dirty="0" smtClean="0"/>
              <a:t>jarak</a:t>
            </a:r>
            <a:r>
              <a:rPr lang="en-US" sz="2800" dirty="0" err="1" smtClean="0"/>
              <a:t>nya</a:t>
            </a:r>
            <a:r>
              <a:rPr lang="id-ID" sz="2800" dirty="0" smtClean="0"/>
              <a:t> jauh dari lokasi </a:t>
            </a:r>
            <a:r>
              <a:rPr lang="en-US" sz="2800" dirty="0" err="1" smtClean="0"/>
              <a:t>bahan</a:t>
            </a:r>
            <a:r>
              <a:rPr lang="en-US" sz="2800" dirty="0" smtClean="0"/>
              <a:t> </a:t>
            </a:r>
            <a:r>
              <a:rPr lang="en-US" sz="2800" dirty="0" err="1" smtClean="0"/>
              <a:t>tersebut</a:t>
            </a:r>
            <a:r>
              <a:rPr lang="id-ID" sz="2800" dirty="0" smtClean="0"/>
              <a:t> dirilis. </a:t>
            </a:r>
            <a:endParaRPr lang="en-US" sz="2800" dirty="0" smtClean="0"/>
          </a:p>
          <a:p>
            <a:r>
              <a:rPr lang="id-ID" sz="2800" dirty="0" smtClean="0"/>
              <a:t>Hormon </a:t>
            </a:r>
            <a:r>
              <a:rPr lang="en-US" sz="2800" dirty="0" smtClean="0"/>
              <a:t>t</a:t>
            </a:r>
            <a:r>
              <a:rPr lang="id-ID" sz="2800" dirty="0" smtClean="0"/>
              <a:t>ropic </a:t>
            </a:r>
            <a:r>
              <a:rPr lang="id-ID" sz="2800" dirty="0" smtClean="0"/>
              <a:t>(</a:t>
            </a:r>
            <a:r>
              <a:rPr lang="en-US" sz="2800" dirty="0" smtClean="0"/>
              <a:t>tropic </a:t>
            </a:r>
            <a:r>
              <a:rPr lang="en-US" sz="2800" dirty="0" err="1" smtClean="0"/>
              <a:t>artinya</a:t>
            </a:r>
            <a:r>
              <a:rPr lang="id-ID" sz="2800" dirty="0" smtClean="0"/>
              <a:t> </a:t>
            </a:r>
            <a:r>
              <a:rPr lang="id-ID" sz="2800" dirty="0" smtClean="0"/>
              <a:t>"</a:t>
            </a:r>
            <a:r>
              <a:rPr lang="en-US" sz="2800" dirty="0" err="1" smtClean="0"/>
              <a:t>nutrisi</a:t>
            </a:r>
            <a:r>
              <a:rPr lang="id-ID" sz="2800" dirty="0" smtClean="0"/>
              <a:t>") adalah hormon yang fungsi utamanya adalah untuk mengatur sekresi hormon oleh kelenjar endokrin lainnya dan untuk menjaga jaringan target</a:t>
            </a:r>
            <a:r>
              <a:rPr lang="en-US" sz="2800" dirty="0" err="1" smtClean="0"/>
              <a:t>nya</a:t>
            </a:r>
            <a:r>
              <a:rPr lang="id-ID" sz="2800" dirty="0" smtClean="0"/>
              <a:t>.</a:t>
            </a:r>
            <a:r>
              <a:rPr lang="id-ID" sz="2800" dirty="0" smtClean="0"/>
              <a:t>   </a:t>
            </a:r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2428</Words>
  <Application>Microsoft Office PowerPoint</Application>
  <PresentationFormat>On-screen Show (4:3)</PresentationFormat>
  <Paragraphs>217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Mechanisme Kerja Hormon</vt:lpstr>
      <vt:lpstr>Sistem Kimia Penyampai Pesan</vt:lpstr>
      <vt:lpstr>Sistem Kimia Penyampai Pesan</vt:lpstr>
      <vt:lpstr>Neuroendokrin </vt:lpstr>
      <vt:lpstr>Dua Sistem Mayor untuk Regulasi Tubuh </vt:lpstr>
      <vt:lpstr>Fungsi Sistem Endokrin </vt:lpstr>
      <vt:lpstr>Kompleksitas dari Sistem Endokrin </vt:lpstr>
      <vt:lpstr>Kompleksitas dari Sistem Endokrin </vt:lpstr>
      <vt:lpstr>Definisi Hormon </vt:lpstr>
      <vt:lpstr>Pembagian Hormon </vt:lpstr>
      <vt:lpstr>Pembagian Hormon</vt:lpstr>
      <vt:lpstr>Hormon Protein dan Peptida</vt:lpstr>
      <vt:lpstr>Hormon Protein dan Peptida</vt:lpstr>
      <vt:lpstr>Hormon Protein dan Peptida</vt:lpstr>
      <vt:lpstr>Hormon Protein dan Peptida</vt:lpstr>
      <vt:lpstr>Slide 16</vt:lpstr>
      <vt:lpstr>Hormon Steroid</vt:lpstr>
      <vt:lpstr>Hormon Steroid</vt:lpstr>
      <vt:lpstr>Hormon Steroid </vt:lpstr>
      <vt:lpstr>Hormon Amine</vt:lpstr>
      <vt:lpstr>Hormon Amine</vt:lpstr>
      <vt:lpstr>Hormon Amine</vt:lpstr>
      <vt:lpstr>Hormon Thyroid</vt:lpstr>
      <vt:lpstr>Hormon Amine</vt:lpstr>
      <vt:lpstr>Hormon Amine</vt:lpstr>
      <vt:lpstr>Epinefrin dan Norepinefrin </vt:lpstr>
      <vt:lpstr>Reseptor Hormon</vt:lpstr>
      <vt:lpstr>Reseptor Hormon</vt:lpstr>
      <vt:lpstr>Reseptor Hormon</vt:lpstr>
      <vt:lpstr>JAK/STAT</vt:lpstr>
      <vt:lpstr>G-Protein Coupled Reseptor (GPCR) </vt:lpstr>
      <vt:lpstr>GPCR-cAMP</vt:lpstr>
      <vt:lpstr>GPCR-cAMP</vt:lpstr>
      <vt:lpstr>GPCR-IP3/DAG</vt:lpstr>
      <vt:lpstr>GPCR-IP3/DAG</vt:lpstr>
      <vt:lpstr>Intracellular Receptors</vt:lpstr>
      <vt:lpstr>Nuclear Receptors</vt:lpstr>
      <vt:lpstr>Receptors with Tyrosin Kinase Signaling </vt:lpstr>
      <vt:lpstr>Konsentrasi dalam Plasma</vt:lpstr>
      <vt:lpstr>Bersihan Hormon</vt:lpstr>
      <vt:lpstr>Umpan Balik Negatif</vt:lpstr>
      <vt:lpstr>Umpan Balik Negatif</vt:lpstr>
      <vt:lpstr>Umpan Balik Positif</vt:lpstr>
      <vt:lpstr>Refleks Neuroendokrin</vt:lpstr>
      <vt:lpstr>Down Regulation</vt:lpstr>
      <vt:lpstr>Down Regulation</vt:lpstr>
      <vt:lpstr>Gangguan Endokrin</vt:lpstr>
      <vt:lpstr>Permissiveness</vt:lpstr>
      <vt:lpstr>Synergism</vt:lpstr>
      <vt:lpstr>Antagonism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Dian Hasanah</dc:creator>
  <cp:lastModifiedBy>Dian Hasanah</cp:lastModifiedBy>
  <cp:revision>195</cp:revision>
  <dcterms:created xsi:type="dcterms:W3CDTF">2011-10-14T11:37:26Z</dcterms:created>
  <dcterms:modified xsi:type="dcterms:W3CDTF">2011-11-09T03:55:27Z</dcterms:modified>
</cp:coreProperties>
</file>