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Lst>
  <p:notesMasterIdLst>
    <p:notesMasterId r:id="rId40"/>
  </p:notesMasterIdLst>
  <p:handoutMasterIdLst>
    <p:handoutMasterId r:id="rId41"/>
  </p:handoutMasterIdLst>
  <p:sldIdLst>
    <p:sldId id="257" r:id="rId2"/>
    <p:sldId id="300" r:id="rId3"/>
    <p:sldId id="309" r:id="rId4"/>
    <p:sldId id="310" r:id="rId5"/>
    <p:sldId id="311" r:id="rId6"/>
    <p:sldId id="312" r:id="rId7"/>
    <p:sldId id="313" r:id="rId8"/>
    <p:sldId id="314" r:id="rId9"/>
    <p:sldId id="315" r:id="rId10"/>
    <p:sldId id="316" r:id="rId11"/>
    <p:sldId id="317" r:id="rId12"/>
    <p:sldId id="318" r:id="rId13"/>
    <p:sldId id="319" r:id="rId14"/>
    <p:sldId id="274" r:id="rId15"/>
    <p:sldId id="298" r:id="rId16"/>
    <p:sldId id="266" r:id="rId17"/>
    <p:sldId id="320" r:id="rId18"/>
    <p:sldId id="321" r:id="rId19"/>
    <p:sldId id="322" r:id="rId20"/>
    <p:sldId id="323" r:id="rId21"/>
    <p:sldId id="324" r:id="rId22"/>
    <p:sldId id="325" r:id="rId23"/>
    <p:sldId id="338" r:id="rId24"/>
    <p:sldId id="326" r:id="rId25"/>
    <p:sldId id="327" r:id="rId26"/>
    <p:sldId id="328" r:id="rId27"/>
    <p:sldId id="329" r:id="rId28"/>
    <p:sldId id="330" r:id="rId29"/>
    <p:sldId id="331" r:id="rId30"/>
    <p:sldId id="332" r:id="rId31"/>
    <p:sldId id="333" r:id="rId32"/>
    <p:sldId id="334" r:id="rId33"/>
    <p:sldId id="335" r:id="rId34"/>
    <p:sldId id="336" r:id="rId35"/>
    <p:sldId id="296" r:id="rId36"/>
    <p:sldId id="297" r:id="rId37"/>
    <p:sldId id="294" r:id="rId38"/>
    <p:sldId id="337"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111"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111"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111"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111"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C0333D-15F8-432E-A79A-7EF5C9930660}" type="doc">
      <dgm:prSet loTypeId="urn:microsoft.com/office/officeart/2005/8/layout/lProcess2" loCatId="list" qsTypeId="urn:microsoft.com/office/officeart/2005/8/quickstyle/3d2" qsCatId="3D" csTypeId="urn:microsoft.com/office/officeart/2005/8/colors/colorful1#1" csCatId="colorful" phldr="1"/>
      <dgm:spPr/>
      <dgm:t>
        <a:bodyPr/>
        <a:lstStyle/>
        <a:p>
          <a:endParaRPr lang="en-US"/>
        </a:p>
      </dgm:t>
    </dgm:pt>
    <dgm:pt modelId="{8E4B53B5-F9B6-42C4-AD03-666AE103ACF6}">
      <dgm:prSet phldrT="[Text]" custT="1"/>
      <dgm:spPr>
        <a:noFill/>
        <a:ln>
          <a:solidFill>
            <a:schemeClr val="tx1"/>
          </a:solidFill>
        </a:ln>
      </dgm:spPr>
      <dgm:t>
        <a:bodyPr/>
        <a:lstStyle/>
        <a:p>
          <a:r>
            <a:rPr lang="en-US" sz="3200" dirty="0" err="1" smtClean="0"/>
            <a:t>Jangka</a:t>
          </a:r>
          <a:r>
            <a:rPr lang="en-US" sz="3200" dirty="0" smtClean="0"/>
            <a:t> </a:t>
          </a:r>
          <a:r>
            <a:rPr lang="en-US" sz="3200" dirty="0" err="1" smtClean="0"/>
            <a:t>Pendek</a:t>
          </a:r>
          <a:r>
            <a:rPr lang="en-US" sz="3200" dirty="0" smtClean="0"/>
            <a:t> </a:t>
          </a:r>
          <a:endParaRPr lang="en-US" sz="3200" dirty="0"/>
        </a:p>
      </dgm:t>
    </dgm:pt>
    <dgm:pt modelId="{88CD74A5-B439-49F0-A60D-F02314FC4113}" type="parTrans" cxnId="{5B032F1B-5F51-44D0-A523-F69F64F8D49B}">
      <dgm:prSet/>
      <dgm:spPr/>
      <dgm:t>
        <a:bodyPr/>
        <a:lstStyle/>
        <a:p>
          <a:endParaRPr lang="en-US" sz="2000"/>
        </a:p>
      </dgm:t>
    </dgm:pt>
    <dgm:pt modelId="{1BA99E70-4A6A-496A-BA79-64FED4F03A4C}" type="sibTrans" cxnId="{5B032F1B-5F51-44D0-A523-F69F64F8D49B}">
      <dgm:prSet/>
      <dgm:spPr/>
      <dgm:t>
        <a:bodyPr/>
        <a:lstStyle/>
        <a:p>
          <a:endParaRPr lang="en-US" sz="2000"/>
        </a:p>
      </dgm:t>
    </dgm:pt>
    <dgm:pt modelId="{E3024B71-90AE-4643-A3F0-251C946E8917}">
      <dgm:prSet phldrT="[Text]" custT="1"/>
      <dgm:spPr>
        <a:noFill/>
        <a:ln>
          <a:solidFill>
            <a:schemeClr val="tx1"/>
          </a:solidFill>
        </a:ln>
      </dgm:spPr>
      <dgm:t>
        <a:bodyPr/>
        <a:lstStyle/>
        <a:p>
          <a:r>
            <a:rPr lang="id-ID" sz="1600" dirty="0" smtClean="0">
              <a:solidFill>
                <a:srgbClr val="000000"/>
              </a:solidFill>
            </a:rPr>
            <a:t>Ketoasidosis </a:t>
          </a:r>
          <a:r>
            <a:rPr lang="en-US" sz="1600" dirty="0" err="1" smtClean="0">
              <a:solidFill>
                <a:srgbClr val="000000"/>
              </a:solidFill>
            </a:rPr>
            <a:t>Diabeti</a:t>
          </a:r>
          <a:r>
            <a:rPr lang="id-ID" sz="1600" dirty="0" smtClean="0">
              <a:solidFill>
                <a:srgbClr val="000000"/>
              </a:solidFill>
            </a:rPr>
            <a:t>k (KAD)</a:t>
          </a:r>
          <a:r>
            <a:rPr lang="en-US" sz="1600" dirty="0" smtClean="0">
              <a:solidFill>
                <a:srgbClr val="000000"/>
              </a:solidFill>
            </a:rPr>
            <a:t> </a:t>
          </a:r>
          <a:endParaRPr lang="en-US" sz="1600" dirty="0">
            <a:solidFill>
              <a:srgbClr val="000000"/>
            </a:solidFill>
          </a:endParaRPr>
        </a:p>
      </dgm:t>
    </dgm:pt>
    <dgm:pt modelId="{8C33E049-CA90-4ADC-87F9-6292BF547048}" type="parTrans" cxnId="{9DECBE3A-9175-4D63-BA93-2C234C45417B}">
      <dgm:prSet/>
      <dgm:spPr/>
      <dgm:t>
        <a:bodyPr/>
        <a:lstStyle/>
        <a:p>
          <a:endParaRPr lang="en-US" sz="2000"/>
        </a:p>
      </dgm:t>
    </dgm:pt>
    <dgm:pt modelId="{C221A75A-AA32-4A9B-851C-AAAEBD6D20E9}" type="sibTrans" cxnId="{9DECBE3A-9175-4D63-BA93-2C234C45417B}">
      <dgm:prSet/>
      <dgm:spPr/>
      <dgm:t>
        <a:bodyPr/>
        <a:lstStyle/>
        <a:p>
          <a:endParaRPr lang="en-US" sz="2000"/>
        </a:p>
      </dgm:t>
    </dgm:pt>
    <dgm:pt modelId="{4CDA8CBC-C5EB-4BB6-858A-8E144EC2AA6D}">
      <dgm:prSet phldrT="[Text]" custT="1"/>
      <dgm:spPr>
        <a:noFill/>
        <a:ln>
          <a:solidFill>
            <a:schemeClr val="tx1"/>
          </a:solidFill>
        </a:ln>
      </dgm:spPr>
      <dgm:t>
        <a:bodyPr/>
        <a:lstStyle/>
        <a:p>
          <a:r>
            <a:rPr lang="en-US" sz="1400" dirty="0" err="1" smtClean="0">
              <a:solidFill>
                <a:srgbClr val="000000"/>
              </a:solidFill>
            </a:rPr>
            <a:t>Makrovaskuler</a:t>
          </a:r>
          <a:r>
            <a:rPr lang="en-US" sz="1400" dirty="0" smtClean="0">
              <a:solidFill>
                <a:srgbClr val="000000"/>
              </a:solidFill>
            </a:rPr>
            <a:t> : </a:t>
          </a:r>
          <a:r>
            <a:rPr lang="en-US" sz="1400" dirty="0" err="1" smtClean="0">
              <a:solidFill>
                <a:srgbClr val="000000"/>
              </a:solidFill>
            </a:rPr>
            <a:t>aterosklerosis</a:t>
          </a:r>
          <a:r>
            <a:rPr lang="en-US" sz="1400" dirty="0" smtClean="0">
              <a:solidFill>
                <a:srgbClr val="000000"/>
              </a:solidFill>
            </a:rPr>
            <a:t> </a:t>
          </a:r>
          <a:r>
            <a:rPr lang="en-US" sz="1400" dirty="0" smtClean="0">
              <a:solidFill>
                <a:srgbClr val="000000"/>
              </a:solidFill>
              <a:sym typeface="Wingdings" pitchFamily="2" charset="2"/>
            </a:rPr>
            <a:t> </a:t>
          </a:r>
          <a:r>
            <a:rPr lang="en-US" sz="1400" dirty="0" err="1" smtClean="0">
              <a:solidFill>
                <a:srgbClr val="000000"/>
              </a:solidFill>
              <a:sym typeface="Wingdings" pitchFamily="2" charset="2"/>
            </a:rPr>
            <a:t>Peny.Jantung</a:t>
          </a:r>
          <a:r>
            <a:rPr lang="en-US" sz="1400" dirty="0" smtClean="0">
              <a:solidFill>
                <a:srgbClr val="000000"/>
              </a:solidFill>
              <a:sym typeface="Wingdings" pitchFamily="2" charset="2"/>
            </a:rPr>
            <a:t> / </a:t>
          </a:r>
          <a:r>
            <a:rPr lang="en-US" sz="1400" dirty="0" err="1" smtClean="0">
              <a:solidFill>
                <a:srgbClr val="000000"/>
              </a:solidFill>
              <a:sym typeface="Wingdings" pitchFamily="2" charset="2"/>
            </a:rPr>
            <a:t>pembuluh</a:t>
          </a:r>
          <a:r>
            <a:rPr lang="en-US" sz="1400" dirty="0" smtClean="0">
              <a:solidFill>
                <a:srgbClr val="000000"/>
              </a:solidFill>
              <a:sym typeface="Wingdings" pitchFamily="2" charset="2"/>
            </a:rPr>
            <a:t> </a:t>
          </a:r>
          <a:r>
            <a:rPr lang="en-US" sz="1400" dirty="0" err="1" smtClean="0">
              <a:solidFill>
                <a:srgbClr val="000000"/>
              </a:solidFill>
              <a:sym typeface="Wingdings" pitchFamily="2" charset="2"/>
            </a:rPr>
            <a:t>darah</a:t>
          </a:r>
          <a:r>
            <a:rPr lang="en-US" sz="1400" dirty="0" smtClean="0">
              <a:solidFill>
                <a:srgbClr val="000000"/>
              </a:solidFill>
              <a:sym typeface="Wingdings" pitchFamily="2" charset="2"/>
            </a:rPr>
            <a:t>.</a:t>
          </a:r>
          <a:endParaRPr lang="en-US" sz="1400" dirty="0">
            <a:solidFill>
              <a:srgbClr val="000000"/>
            </a:solidFill>
          </a:endParaRPr>
        </a:p>
      </dgm:t>
    </dgm:pt>
    <dgm:pt modelId="{0F77C3E6-0DEA-44AB-8C2D-D0FE3E9F651B}" type="parTrans" cxnId="{CC72DF1B-995E-419B-BF1F-A1BA6E4168F5}">
      <dgm:prSet/>
      <dgm:spPr/>
      <dgm:t>
        <a:bodyPr/>
        <a:lstStyle/>
        <a:p>
          <a:endParaRPr lang="en-US" sz="2000"/>
        </a:p>
      </dgm:t>
    </dgm:pt>
    <dgm:pt modelId="{DBF4C21A-B059-4736-A93A-7DF6DC135ECE}" type="sibTrans" cxnId="{CC72DF1B-995E-419B-BF1F-A1BA6E4168F5}">
      <dgm:prSet/>
      <dgm:spPr/>
      <dgm:t>
        <a:bodyPr/>
        <a:lstStyle/>
        <a:p>
          <a:endParaRPr lang="en-US" sz="2000"/>
        </a:p>
      </dgm:t>
    </dgm:pt>
    <dgm:pt modelId="{67316B6C-14DD-426B-AADF-AD62F8B396CA}">
      <dgm:prSet phldrT="[Text]" custT="1"/>
      <dgm:spPr>
        <a:noFill/>
        <a:ln>
          <a:solidFill>
            <a:schemeClr val="tx1"/>
          </a:solidFill>
        </a:ln>
      </dgm:spPr>
      <dgm:t>
        <a:bodyPr/>
        <a:lstStyle/>
        <a:p>
          <a:r>
            <a:rPr lang="en-US" sz="3200" dirty="0" err="1" smtClean="0"/>
            <a:t>Jangka</a:t>
          </a:r>
          <a:r>
            <a:rPr lang="en-US" sz="3200" dirty="0" smtClean="0"/>
            <a:t> </a:t>
          </a:r>
          <a:r>
            <a:rPr lang="en-US" sz="3200" dirty="0" err="1" smtClean="0"/>
            <a:t>Panjang</a:t>
          </a:r>
          <a:endParaRPr lang="en-US" sz="3200" dirty="0"/>
        </a:p>
      </dgm:t>
    </dgm:pt>
    <dgm:pt modelId="{614829BF-640C-41F0-9C47-726B98758BB6}" type="parTrans" cxnId="{BC302BA5-3D30-4BD5-8F6C-5B340982CB32}">
      <dgm:prSet/>
      <dgm:spPr/>
      <dgm:t>
        <a:bodyPr/>
        <a:lstStyle/>
        <a:p>
          <a:endParaRPr lang="id-ID" sz="2000"/>
        </a:p>
      </dgm:t>
    </dgm:pt>
    <dgm:pt modelId="{2D9E91D9-0F6E-41FD-8609-5DF6ADC317AF}" type="sibTrans" cxnId="{BC302BA5-3D30-4BD5-8F6C-5B340982CB32}">
      <dgm:prSet/>
      <dgm:spPr/>
      <dgm:t>
        <a:bodyPr/>
        <a:lstStyle/>
        <a:p>
          <a:endParaRPr lang="id-ID" sz="2000"/>
        </a:p>
      </dgm:t>
    </dgm:pt>
    <dgm:pt modelId="{29C502A3-C1E1-4309-BA4D-F5A2C0502BF9}">
      <dgm:prSet phldrT="[Text]" custT="1"/>
      <dgm:spPr>
        <a:noFill/>
        <a:ln>
          <a:solidFill>
            <a:schemeClr val="tx1"/>
          </a:solidFill>
        </a:ln>
      </dgm:spPr>
      <dgm:t>
        <a:bodyPr/>
        <a:lstStyle/>
        <a:p>
          <a:r>
            <a:rPr lang="en-US" sz="1600" dirty="0" err="1" smtClean="0">
              <a:solidFill>
                <a:srgbClr val="000000"/>
              </a:solidFill>
            </a:rPr>
            <a:t>Hipoglikemia</a:t>
          </a:r>
          <a:endParaRPr lang="en-US" sz="1600" dirty="0">
            <a:solidFill>
              <a:srgbClr val="000000"/>
            </a:solidFill>
          </a:endParaRPr>
        </a:p>
      </dgm:t>
    </dgm:pt>
    <dgm:pt modelId="{C1D90539-FDCA-4165-8CB2-084B91C2B94A}" type="parTrans" cxnId="{68DAAD3E-E75E-4432-BE98-2BDD20508C06}">
      <dgm:prSet/>
      <dgm:spPr/>
      <dgm:t>
        <a:bodyPr/>
        <a:lstStyle/>
        <a:p>
          <a:endParaRPr lang="id-ID" sz="2000"/>
        </a:p>
      </dgm:t>
    </dgm:pt>
    <dgm:pt modelId="{2885C7C3-0286-4622-AF52-FD5D2B74CF86}" type="sibTrans" cxnId="{68DAAD3E-E75E-4432-BE98-2BDD20508C06}">
      <dgm:prSet/>
      <dgm:spPr/>
      <dgm:t>
        <a:bodyPr/>
        <a:lstStyle/>
        <a:p>
          <a:endParaRPr lang="id-ID" sz="2000"/>
        </a:p>
      </dgm:t>
    </dgm:pt>
    <dgm:pt modelId="{998FD27C-7524-4545-8675-6C70BD8975E4}">
      <dgm:prSet phldrT="[Text]" custT="1"/>
      <dgm:spPr>
        <a:noFill/>
        <a:ln>
          <a:solidFill>
            <a:schemeClr val="tx1"/>
          </a:solidFill>
        </a:ln>
      </dgm:spPr>
      <dgm:t>
        <a:bodyPr/>
        <a:lstStyle/>
        <a:p>
          <a:r>
            <a:rPr lang="en-US" sz="1600" dirty="0" err="1" smtClean="0">
              <a:solidFill>
                <a:srgbClr val="000000"/>
              </a:solidFill>
            </a:rPr>
            <a:t>Hiperglikemi</a:t>
          </a:r>
          <a:endParaRPr lang="en-US" sz="1600" dirty="0">
            <a:solidFill>
              <a:srgbClr val="000000"/>
            </a:solidFill>
          </a:endParaRPr>
        </a:p>
      </dgm:t>
    </dgm:pt>
    <dgm:pt modelId="{1CF58C95-5B99-4E9E-BFEB-72441A76529C}" type="parTrans" cxnId="{FB118947-8C85-4B1C-9393-AE15F6E46659}">
      <dgm:prSet/>
      <dgm:spPr/>
      <dgm:t>
        <a:bodyPr/>
        <a:lstStyle/>
        <a:p>
          <a:endParaRPr lang="id-ID" sz="2000"/>
        </a:p>
      </dgm:t>
    </dgm:pt>
    <dgm:pt modelId="{9D7667E5-7CA6-4464-A247-00A89BD0541C}" type="sibTrans" cxnId="{FB118947-8C85-4B1C-9393-AE15F6E46659}">
      <dgm:prSet/>
      <dgm:spPr/>
      <dgm:t>
        <a:bodyPr/>
        <a:lstStyle/>
        <a:p>
          <a:endParaRPr lang="id-ID" sz="2000"/>
        </a:p>
      </dgm:t>
    </dgm:pt>
    <dgm:pt modelId="{172576CB-9BC2-4652-BC8B-B257449834AB}">
      <dgm:prSet phldrT="[Text]" custT="1"/>
      <dgm:spPr>
        <a:noFill/>
        <a:ln>
          <a:solidFill>
            <a:schemeClr val="tx1"/>
          </a:solidFill>
        </a:ln>
      </dgm:spPr>
      <dgm:t>
        <a:bodyPr/>
        <a:lstStyle/>
        <a:p>
          <a:r>
            <a:rPr lang="id-ID" sz="2000" dirty="0" smtClean="0"/>
            <a:t>Komplikasi lain dan keadaan yang berhubungan</a:t>
          </a:r>
          <a:endParaRPr lang="en-US" sz="2000" dirty="0"/>
        </a:p>
      </dgm:t>
    </dgm:pt>
    <dgm:pt modelId="{6512F7F3-C4D5-4F7C-9CD5-639955D38570}" type="parTrans" cxnId="{3FE61BFD-D9A1-4EB8-B998-6D8AB2355257}">
      <dgm:prSet/>
      <dgm:spPr/>
      <dgm:t>
        <a:bodyPr/>
        <a:lstStyle/>
        <a:p>
          <a:endParaRPr lang="id-ID" sz="2000"/>
        </a:p>
      </dgm:t>
    </dgm:pt>
    <dgm:pt modelId="{DFDD0BF0-5EBC-449D-84DA-7984E82B0AD2}" type="sibTrans" cxnId="{3FE61BFD-D9A1-4EB8-B998-6D8AB2355257}">
      <dgm:prSet/>
      <dgm:spPr/>
      <dgm:t>
        <a:bodyPr/>
        <a:lstStyle/>
        <a:p>
          <a:endParaRPr lang="id-ID" sz="2000"/>
        </a:p>
      </dgm:t>
    </dgm:pt>
    <dgm:pt modelId="{3C4EAD44-42E2-4412-A500-AAC487D26330}">
      <dgm:prSet phldrT="[Text]" custT="1"/>
      <dgm:spPr>
        <a:noFill/>
        <a:ln>
          <a:solidFill>
            <a:schemeClr val="tx1"/>
          </a:solidFill>
        </a:ln>
      </dgm:spPr>
      <dgm:t>
        <a:bodyPr/>
        <a:lstStyle/>
        <a:p>
          <a:r>
            <a:rPr lang="en-US" sz="1400" dirty="0" err="1" smtClean="0">
              <a:solidFill>
                <a:srgbClr val="000000"/>
              </a:solidFill>
            </a:rPr>
            <a:t>Mikrovaskuler</a:t>
          </a:r>
          <a:r>
            <a:rPr lang="en-US" sz="1400" dirty="0" smtClean="0">
              <a:solidFill>
                <a:srgbClr val="000000"/>
              </a:solidFill>
            </a:rPr>
            <a:t> :  </a:t>
          </a:r>
          <a:r>
            <a:rPr lang="en-US" sz="1400" dirty="0" err="1" smtClean="0">
              <a:solidFill>
                <a:srgbClr val="000000"/>
              </a:solidFill>
            </a:rPr>
            <a:t>Retinopati</a:t>
          </a:r>
          <a:r>
            <a:rPr lang="en-US" sz="1400" dirty="0" smtClean="0">
              <a:solidFill>
                <a:srgbClr val="000000"/>
              </a:solidFill>
            </a:rPr>
            <a:t>, </a:t>
          </a:r>
          <a:r>
            <a:rPr lang="en-US" sz="1400" dirty="0" err="1" smtClean="0">
              <a:solidFill>
                <a:srgbClr val="000000"/>
              </a:solidFill>
            </a:rPr>
            <a:t>Nefropati</a:t>
          </a:r>
          <a:r>
            <a:rPr lang="en-US" sz="1400" dirty="0" smtClean="0">
              <a:solidFill>
                <a:srgbClr val="000000"/>
              </a:solidFill>
            </a:rPr>
            <a:t>, </a:t>
          </a:r>
          <a:r>
            <a:rPr lang="en-US" sz="1400" dirty="0" err="1" smtClean="0">
              <a:solidFill>
                <a:srgbClr val="000000"/>
              </a:solidFill>
            </a:rPr>
            <a:t>Neuropati</a:t>
          </a:r>
          <a:r>
            <a:rPr lang="en-US" sz="1400" dirty="0" smtClean="0">
              <a:solidFill>
                <a:srgbClr val="000000"/>
              </a:solidFill>
            </a:rPr>
            <a:t> </a:t>
          </a:r>
          <a:endParaRPr lang="en-US" sz="1400" dirty="0">
            <a:solidFill>
              <a:srgbClr val="000000"/>
            </a:solidFill>
          </a:endParaRPr>
        </a:p>
      </dgm:t>
    </dgm:pt>
    <dgm:pt modelId="{3CAA3F27-FF29-4025-94D0-3A6D22DD5A1B}" type="parTrans" cxnId="{849F1AB3-4B98-4664-826B-B2ED6F3DE620}">
      <dgm:prSet/>
      <dgm:spPr/>
      <dgm:t>
        <a:bodyPr/>
        <a:lstStyle/>
        <a:p>
          <a:endParaRPr lang="id-ID" sz="2000"/>
        </a:p>
      </dgm:t>
    </dgm:pt>
    <dgm:pt modelId="{F4663596-9007-408D-B5AC-050A358CB33B}" type="sibTrans" cxnId="{849F1AB3-4B98-4664-826B-B2ED6F3DE620}">
      <dgm:prSet/>
      <dgm:spPr/>
      <dgm:t>
        <a:bodyPr/>
        <a:lstStyle/>
        <a:p>
          <a:endParaRPr lang="id-ID" sz="2000"/>
        </a:p>
      </dgm:t>
    </dgm:pt>
    <dgm:pt modelId="{40C4FDEC-BC31-4E9C-B65E-099767359B8B}">
      <dgm:prSet phldrT="[Text]" custT="1"/>
      <dgm:spPr>
        <a:noFill/>
        <a:ln>
          <a:solidFill>
            <a:schemeClr val="tx1"/>
          </a:solidFill>
        </a:ln>
      </dgm:spPr>
      <dgm:t>
        <a:bodyPr/>
        <a:lstStyle/>
        <a:p>
          <a:r>
            <a:rPr lang="id-ID" sz="1000" dirty="0" smtClean="0">
              <a:solidFill>
                <a:srgbClr val="000000"/>
              </a:solidFill>
            </a:rPr>
            <a:t>Gangguan pertumbuhan, perkembangan, dan pubertas</a:t>
          </a:r>
          <a:endParaRPr lang="en-US" sz="1000" dirty="0">
            <a:solidFill>
              <a:srgbClr val="000000"/>
            </a:solidFill>
          </a:endParaRPr>
        </a:p>
      </dgm:t>
    </dgm:pt>
    <dgm:pt modelId="{94D8EBD6-A60D-4DBC-A079-7E247D9DED3B}" type="parTrans" cxnId="{7650CCC7-2A13-46FC-9082-69B4AAFDA300}">
      <dgm:prSet/>
      <dgm:spPr/>
      <dgm:t>
        <a:bodyPr/>
        <a:lstStyle/>
        <a:p>
          <a:endParaRPr lang="id-ID" sz="2000"/>
        </a:p>
      </dgm:t>
    </dgm:pt>
    <dgm:pt modelId="{A8DED4B5-9289-4757-8BF0-6B1429508EDB}" type="sibTrans" cxnId="{7650CCC7-2A13-46FC-9082-69B4AAFDA300}">
      <dgm:prSet/>
      <dgm:spPr/>
      <dgm:t>
        <a:bodyPr/>
        <a:lstStyle/>
        <a:p>
          <a:endParaRPr lang="id-ID" sz="2000"/>
        </a:p>
      </dgm:t>
    </dgm:pt>
    <dgm:pt modelId="{75E4B025-7769-40F7-8021-FABC1B230E4D}">
      <dgm:prSet phldrT="[Text]" custT="1"/>
      <dgm:spPr>
        <a:noFill/>
        <a:ln>
          <a:solidFill>
            <a:schemeClr val="tx1"/>
          </a:solidFill>
        </a:ln>
      </dgm:spPr>
      <dgm:t>
        <a:bodyPr/>
        <a:lstStyle/>
        <a:p>
          <a:r>
            <a:rPr lang="id-ID" sz="1000" dirty="0" smtClean="0">
              <a:solidFill>
                <a:srgbClr val="000000"/>
              </a:solidFill>
            </a:rPr>
            <a:t>Hipotiroid dan hipertiroid</a:t>
          </a:r>
          <a:endParaRPr lang="en-US" sz="1000" dirty="0">
            <a:solidFill>
              <a:srgbClr val="000000"/>
            </a:solidFill>
          </a:endParaRPr>
        </a:p>
      </dgm:t>
    </dgm:pt>
    <dgm:pt modelId="{2DD1F26D-0594-4582-89BA-87EAE67732FA}" type="parTrans" cxnId="{01C0B870-9778-472B-A2E6-730CA06AF001}">
      <dgm:prSet/>
      <dgm:spPr/>
      <dgm:t>
        <a:bodyPr/>
        <a:lstStyle/>
        <a:p>
          <a:endParaRPr lang="id-ID" sz="2000"/>
        </a:p>
      </dgm:t>
    </dgm:pt>
    <dgm:pt modelId="{A8470AA0-5F01-49F9-A1CD-EDA927F0BD3B}" type="sibTrans" cxnId="{01C0B870-9778-472B-A2E6-730CA06AF001}">
      <dgm:prSet/>
      <dgm:spPr/>
      <dgm:t>
        <a:bodyPr/>
        <a:lstStyle/>
        <a:p>
          <a:endParaRPr lang="id-ID" sz="2000"/>
        </a:p>
      </dgm:t>
    </dgm:pt>
    <dgm:pt modelId="{9917E1FC-F276-4E07-A100-D03F5B87DE81}">
      <dgm:prSet phldrT="[Text]" custT="1"/>
      <dgm:spPr>
        <a:noFill/>
        <a:ln>
          <a:solidFill>
            <a:schemeClr val="tx1"/>
          </a:solidFill>
        </a:ln>
      </dgm:spPr>
      <dgm:t>
        <a:bodyPr/>
        <a:lstStyle/>
        <a:p>
          <a:r>
            <a:rPr lang="id-ID" sz="1000" dirty="0" smtClean="0">
              <a:solidFill>
                <a:srgbClr val="000000"/>
              </a:solidFill>
            </a:rPr>
            <a:t>Vitiligo</a:t>
          </a:r>
          <a:endParaRPr lang="en-US" sz="1000" dirty="0">
            <a:solidFill>
              <a:srgbClr val="000000"/>
            </a:solidFill>
          </a:endParaRPr>
        </a:p>
      </dgm:t>
    </dgm:pt>
    <dgm:pt modelId="{012D8234-055F-432B-BD79-A4E406527729}" type="parTrans" cxnId="{7C3F14B2-AF12-4F15-BAA9-459FA340F93D}">
      <dgm:prSet/>
      <dgm:spPr/>
      <dgm:t>
        <a:bodyPr/>
        <a:lstStyle/>
        <a:p>
          <a:endParaRPr lang="id-ID" sz="2000"/>
        </a:p>
      </dgm:t>
    </dgm:pt>
    <dgm:pt modelId="{73017AE5-65D8-4062-97B7-82612C0879D6}" type="sibTrans" cxnId="{7C3F14B2-AF12-4F15-BAA9-459FA340F93D}">
      <dgm:prSet/>
      <dgm:spPr/>
      <dgm:t>
        <a:bodyPr/>
        <a:lstStyle/>
        <a:p>
          <a:endParaRPr lang="id-ID" sz="2000"/>
        </a:p>
      </dgm:t>
    </dgm:pt>
    <dgm:pt modelId="{0B8C0059-7870-4639-BED4-BFEFA87B27AE}">
      <dgm:prSet phldrT="[Text]" custT="1"/>
      <dgm:spPr>
        <a:noFill/>
        <a:ln>
          <a:solidFill>
            <a:schemeClr val="tx1"/>
          </a:solidFill>
        </a:ln>
      </dgm:spPr>
      <dgm:t>
        <a:bodyPr/>
        <a:lstStyle/>
        <a:p>
          <a:r>
            <a:rPr lang="id-ID" sz="1000" dirty="0" smtClean="0">
              <a:solidFill>
                <a:srgbClr val="000000"/>
              </a:solidFill>
            </a:rPr>
            <a:t>Insufisiensi adrenal primer</a:t>
          </a:r>
          <a:endParaRPr lang="en-US" sz="1000" dirty="0">
            <a:solidFill>
              <a:srgbClr val="000000"/>
            </a:solidFill>
          </a:endParaRPr>
        </a:p>
      </dgm:t>
    </dgm:pt>
    <dgm:pt modelId="{B0F29B21-76A9-4FE9-AE11-2B400648A9DD}" type="parTrans" cxnId="{FDC850E1-9282-456F-873F-7578C04B9783}">
      <dgm:prSet/>
      <dgm:spPr/>
      <dgm:t>
        <a:bodyPr/>
        <a:lstStyle/>
        <a:p>
          <a:endParaRPr lang="id-ID" sz="2000"/>
        </a:p>
      </dgm:t>
    </dgm:pt>
    <dgm:pt modelId="{C9CB3906-7BD9-4901-9CC8-2A561A41E152}" type="sibTrans" cxnId="{FDC850E1-9282-456F-873F-7578C04B9783}">
      <dgm:prSet/>
      <dgm:spPr/>
      <dgm:t>
        <a:bodyPr/>
        <a:lstStyle/>
        <a:p>
          <a:endParaRPr lang="id-ID" sz="2000"/>
        </a:p>
      </dgm:t>
    </dgm:pt>
    <dgm:pt modelId="{8F1D9B94-CFFF-44DD-854E-6AD2188EFAD7}">
      <dgm:prSet phldrT="[Text]" custT="1"/>
      <dgm:spPr>
        <a:noFill/>
        <a:ln>
          <a:solidFill>
            <a:schemeClr val="tx1"/>
          </a:solidFill>
        </a:ln>
      </dgm:spPr>
      <dgm:t>
        <a:bodyPr/>
        <a:lstStyle/>
        <a:p>
          <a:r>
            <a:rPr lang="id-ID" sz="1000" dirty="0" smtClean="0">
              <a:solidFill>
                <a:srgbClr val="000000"/>
              </a:solidFill>
            </a:rPr>
            <a:t>Necrobiosis lipoidica Diabetikorum</a:t>
          </a:r>
          <a:endParaRPr lang="en-US" sz="1000" dirty="0">
            <a:solidFill>
              <a:srgbClr val="000000"/>
            </a:solidFill>
          </a:endParaRPr>
        </a:p>
      </dgm:t>
    </dgm:pt>
    <dgm:pt modelId="{3FF943C3-183A-4C74-9598-F450BF6EC0D3}" type="parTrans" cxnId="{C745763A-A51A-4E89-AF7F-1FA56331E3CE}">
      <dgm:prSet/>
      <dgm:spPr/>
      <dgm:t>
        <a:bodyPr/>
        <a:lstStyle/>
        <a:p>
          <a:endParaRPr lang="id-ID" sz="2000"/>
        </a:p>
      </dgm:t>
    </dgm:pt>
    <dgm:pt modelId="{445358E0-0312-45E0-8633-8A4A011F07ED}" type="sibTrans" cxnId="{C745763A-A51A-4E89-AF7F-1FA56331E3CE}">
      <dgm:prSet/>
      <dgm:spPr/>
      <dgm:t>
        <a:bodyPr/>
        <a:lstStyle/>
        <a:p>
          <a:endParaRPr lang="id-ID" sz="2000"/>
        </a:p>
      </dgm:t>
    </dgm:pt>
    <dgm:pt modelId="{F4AA371E-415E-478C-B55D-1685B50424CF}">
      <dgm:prSet phldrT="[Text]" custT="1"/>
      <dgm:spPr>
        <a:noFill/>
        <a:ln>
          <a:solidFill>
            <a:schemeClr val="tx1"/>
          </a:solidFill>
        </a:ln>
      </dgm:spPr>
      <dgm:t>
        <a:bodyPr/>
        <a:lstStyle/>
        <a:p>
          <a:r>
            <a:rPr lang="en-US" sz="1000" dirty="0" err="1" smtClean="0">
              <a:solidFill>
                <a:srgbClr val="000000"/>
              </a:solidFill>
            </a:rPr>
            <a:t>Lipod</a:t>
          </a:r>
          <a:r>
            <a:rPr lang="id-ID" sz="1000" dirty="0" smtClean="0">
              <a:solidFill>
                <a:srgbClr val="000000"/>
              </a:solidFill>
            </a:rPr>
            <a:t>i</a:t>
          </a:r>
          <a:r>
            <a:rPr lang="en-US" sz="1000" dirty="0" err="1" smtClean="0">
              <a:solidFill>
                <a:srgbClr val="000000"/>
              </a:solidFill>
            </a:rPr>
            <a:t>str</a:t>
          </a:r>
          <a:r>
            <a:rPr lang="id-ID" sz="1000" dirty="0" smtClean="0">
              <a:solidFill>
                <a:srgbClr val="000000"/>
              </a:solidFill>
            </a:rPr>
            <a:t>ofi</a:t>
          </a:r>
          <a:endParaRPr lang="en-US" sz="1000" dirty="0">
            <a:solidFill>
              <a:srgbClr val="000000"/>
            </a:solidFill>
          </a:endParaRPr>
        </a:p>
      </dgm:t>
    </dgm:pt>
    <dgm:pt modelId="{E7318020-3F60-4502-A3F5-DD6545CAED2D}" type="parTrans" cxnId="{0B635A8B-BEDD-46FC-86E9-C36197FCA006}">
      <dgm:prSet/>
      <dgm:spPr/>
      <dgm:t>
        <a:bodyPr/>
        <a:lstStyle/>
        <a:p>
          <a:endParaRPr lang="id-ID" sz="2000"/>
        </a:p>
      </dgm:t>
    </dgm:pt>
    <dgm:pt modelId="{E530CABD-2565-4479-B9F1-9886D47AB70D}" type="sibTrans" cxnId="{0B635A8B-BEDD-46FC-86E9-C36197FCA006}">
      <dgm:prSet/>
      <dgm:spPr/>
      <dgm:t>
        <a:bodyPr/>
        <a:lstStyle/>
        <a:p>
          <a:endParaRPr lang="id-ID" sz="2000"/>
        </a:p>
      </dgm:t>
    </dgm:pt>
    <dgm:pt modelId="{89879BE8-C14F-4DE1-9BEF-AE0E720F1BBF}">
      <dgm:prSet custT="1"/>
      <dgm:spPr>
        <a:noFill/>
        <a:ln>
          <a:solidFill>
            <a:schemeClr val="tx1"/>
          </a:solidFill>
        </a:ln>
      </dgm:spPr>
      <dgm:t>
        <a:bodyPr/>
        <a:lstStyle/>
        <a:p>
          <a:r>
            <a:rPr lang="en-US" sz="1000" dirty="0" err="1" smtClean="0">
              <a:solidFill>
                <a:srgbClr val="000000"/>
              </a:solidFill>
            </a:rPr>
            <a:t>Gastropa</a:t>
          </a:r>
          <a:r>
            <a:rPr lang="id-ID" sz="1000" dirty="0" smtClean="0">
              <a:solidFill>
                <a:srgbClr val="000000"/>
              </a:solidFill>
            </a:rPr>
            <a:t>ti</a:t>
          </a:r>
          <a:endParaRPr lang="en-US" sz="1000" dirty="0">
            <a:solidFill>
              <a:srgbClr val="000000"/>
            </a:solidFill>
          </a:endParaRPr>
        </a:p>
      </dgm:t>
    </dgm:pt>
    <dgm:pt modelId="{3302957F-BB31-4CFE-9654-AB94A9FDA504}" type="parTrans" cxnId="{A343413C-51C7-40FE-90B2-26FDF4C99F76}">
      <dgm:prSet/>
      <dgm:spPr/>
      <dgm:t>
        <a:bodyPr/>
        <a:lstStyle/>
        <a:p>
          <a:endParaRPr lang="id-ID" sz="2000"/>
        </a:p>
      </dgm:t>
    </dgm:pt>
    <dgm:pt modelId="{5690E147-BD2C-44F4-8755-151C87535D8F}" type="sibTrans" cxnId="{A343413C-51C7-40FE-90B2-26FDF4C99F76}">
      <dgm:prSet/>
      <dgm:spPr/>
      <dgm:t>
        <a:bodyPr/>
        <a:lstStyle/>
        <a:p>
          <a:endParaRPr lang="id-ID" sz="2000"/>
        </a:p>
      </dgm:t>
    </dgm:pt>
    <dgm:pt modelId="{1002A60E-A7BC-4889-9CA6-27DC1EAAC1A0}">
      <dgm:prSet phldrT="[Text]" custT="1"/>
      <dgm:spPr>
        <a:noFill/>
        <a:ln>
          <a:solidFill>
            <a:schemeClr val="tx1"/>
          </a:solidFill>
        </a:ln>
      </dgm:spPr>
      <dgm:t>
        <a:bodyPr/>
        <a:lstStyle/>
        <a:p>
          <a:r>
            <a:rPr lang="id-ID" sz="1000" dirty="0" smtClean="0">
              <a:solidFill>
                <a:srgbClr val="000000"/>
              </a:solidFill>
            </a:rPr>
            <a:t>Gangguan gerakan sendi</a:t>
          </a:r>
          <a:endParaRPr lang="en-US" sz="1000" dirty="0">
            <a:solidFill>
              <a:srgbClr val="000000"/>
            </a:solidFill>
          </a:endParaRPr>
        </a:p>
      </dgm:t>
    </dgm:pt>
    <dgm:pt modelId="{6DF9C6CF-7686-44FD-AFD7-BC1A896AE73E}" type="parTrans" cxnId="{68079A93-A3A9-492D-8098-7F6259698624}">
      <dgm:prSet/>
      <dgm:spPr/>
      <dgm:t>
        <a:bodyPr/>
        <a:lstStyle/>
        <a:p>
          <a:endParaRPr lang="en-US"/>
        </a:p>
      </dgm:t>
    </dgm:pt>
    <dgm:pt modelId="{48FAA759-7AC4-45B1-8190-E4EB23D57AE4}" type="sibTrans" cxnId="{68079A93-A3A9-492D-8098-7F6259698624}">
      <dgm:prSet/>
      <dgm:spPr/>
      <dgm:t>
        <a:bodyPr/>
        <a:lstStyle/>
        <a:p>
          <a:endParaRPr lang="en-US"/>
        </a:p>
      </dgm:t>
    </dgm:pt>
    <dgm:pt modelId="{A27BA919-F7F0-4AD3-B55B-14570AD6BE0A}" type="pres">
      <dgm:prSet presAssocID="{E9C0333D-15F8-432E-A79A-7EF5C9930660}" presName="theList" presStyleCnt="0">
        <dgm:presLayoutVars>
          <dgm:dir/>
          <dgm:animLvl val="lvl"/>
          <dgm:resizeHandles val="exact"/>
        </dgm:presLayoutVars>
      </dgm:prSet>
      <dgm:spPr/>
      <dgm:t>
        <a:bodyPr/>
        <a:lstStyle/>
        <a:p>
          <a:endParaRPr lang="id-ID"/>
        </a:p>
      </dgm:t>
    </dgm:pt>
    <dgm:pt modelId="{91CD55E0-4B5D-4D8A-BB3B-1CF4F9322E41}" type="pres">
      <dgm:prSet presAssocID="{8E4B53B5-F9B6-42C4-AD03-666AE103ACF6}" presName="compNode" presStyleCnt="0"/>
      <dgm:spPr/>
      <dgm:t>
        <a:bodyPr/>
        <a:lstStyle/>
        <a:p>
          <a:endParaRPr lang="id-ID"/>
        </a:p>
      </dgm:t>
    </dgm:pt>
    <dgm:pt modelId="{D884593B-661B-4267-9429-514A0DD3A311}" type="pres">
      <dgm:prSet presAssocID="{8E4B53B5-F9B6-42C4-AD03-666AE103ACF6}" presName="aNode" presStyleLbl="bgShp" presStyleIdx="0" presStyleCnt="3"/>
      <dgm:spPr/>
      <dgm:t>
        <a:bodyPr/>
        <a:lstStyle/>
        <a:p>
          <a:endParaRPr lang="id-ID"/>
        </a:p>
      </dgm:t>
    </dgm:pt>
    <dgm:pt modelId="{320562AF-E8BF-42A0-A5D6-A652D8DEBDA3}" type="pres">
      <dgm:prSet presAssocID="{8E4B53B5-F9B6-42C4-AD03-666AE103ACF6}" presName="textNode" presStyleLbl="bgShp" presStyleIdx="0" presStyleCnt="3"/>
      <dgm:spPr/>
      <dgm:t>
        <a:bodyPr/>
        <a:lstStyle/>
        <a:p>
          <a:endParaRPr lang="id-ID"/>
        </a:p>
      </dgm:t>
    </dgm:pt>
    <dgm:pt modelId="{ECCE6C39-8540-4B92-9FE3-050A7BF16C46}" type="pres">
      <dgm:prSet presAssocID="{8E4B53B5-F9B6-42C4-AD03-666AE103ACF6}" presName="compChildNode" presStyleCnt="0"/>
      <dgm:spPr/>
      <dgm:t>
        <a:bodyPr/>
        <a:lstStyle/>
        <a:p>
          <a:endParaRPr lang="id-ID"/>
        </a:p>
      </dgm:t>
    </dgm:pt>
    <dgm:pt modelId="{77F48BA1-3995-48E2-8DEB-CD084541DF55}" type="pres">
      <dgm:prSet presAssocID="{8E4B53B5-F9B6-42C4-AD03-666AE103ACF6}" presName="theInnerList" presStyleCnt="0"/>
      <dgm:spPr/>
      <dgm:t>
        <a:bodyPr/>
        <a:lstStyle/>
        <a:p>
          <a:endParaRPr lang="id-ID"/>
        </a:p>
      </dgm:t>
    </dgm:pt>
    <dgm:pt modelId="{A7B9BB9D-BCAC-4B65-A1C0-1B088E01C341}" type="pres">
      <dgm:prSet presAssocID="{E3024B71-90AE-4643-A3F0-251C946E8917}" presName="childNode" presStyleLbl="node1" presStyleIdx="0" presStyleCnt="13">
        <dgm:presLayoutVars>
          <dgm:bulletEnabled val="1"/>
        </dgm:presLayoutVars>
      </dgm:prSet>
      <dgm:spPr/>
      <dgm:t>
        <a:bodyPr/>
        <a:lstStyle/>
        <a:p>
          <a:endParaRPr lang="id-ID"/>
        </a:p>
      </dgm:t>
    </dgm:pt>
    <dgm:pt modelId="{54644B35-558F-40A8-A1DC-DA1EBA68B3DB}" type="pres">
      <dgm:prSet presAssocID="{E3024B71-90AE-4643-A3F0-251C946E8917}" presName="aSpace2" presStyleCnt="0"/>
      <dgm:spPr/>
      <dgm:t>
        <a:bodyPr/>
        <a:lstStyle/>
        <a:p>
          <a:endParaRPr lang="id-ID"/>
        </a:p>
      </dgm:t>
    </dgm:pt>
    <dgm:pt modelId="{F8351C1D-6699-4FAE-A7F3-ECE18A2D2DB8}" type="pres">
      <dgm:prSet presAssocID="{29C502A3-C1E1-4309-BA4D-F5A2C0502BF9}" presName="childNode" presStyleLbl="node1" presStyleIdx="1" presStyleCnt="13">
        <dgm:presLayoutVars>
          <dgm:bulletEnabled val="1"/>
        </dgm:presLayoutVars>
      </dgm:prSet>
      <dgm:spPr/>
      <dgm:t>
        <a:bodyPr/>
        <a:lstStyle/>
        <a:p>
          <a:endParaRPr lang="id-ID"/>
        </a:p>
      </dgm:t>
    </dgm:pt>
    <dgm:pt modelId="{3725877C-E934-4271-886A-E80844F488BB}" type="pres">
      <dgm:prSet presAssocID="{29C502A3-C1E1-4309-BA4D-F5A2C0502BF9}" presName="aSpace2" presStyleCnt="0"/>
      <dgm:spPr/>
      <dgm:t>
        <a:bodyPr/>
        <a:lstStyle/>
        <a:p>
          <a:endParaRPr lang="id-ID"/>
        </a:p>
      </dgm:t>
    </dgm:pt>
    <dgm:pt modelId="{FBB3FED8-1588-4655-8CD9-06B6D96ED40C}" type="pres">
      <dgm:prSet presAssocID="{998FD27C-7524-4545-8675-6C70BD8975E4}" presName="childNode" presStyleLbl="node1" presStyleIdx="2" presStyleCnt="13">
        <dgm:presLayoutVars>
          <dgm:bulletEnabled val="1"/>
        </dgm:presLayoutVars>
      </dgm:prSet>
      <dgm:spPr/>
      <dgm:t>
        <a:bodyPr/>
        <a:lstStyle/>
        <a:p>
          <a:endParaRPr lang="id-ID"/>
        </a:p>
      </dgm:t>
    </dgm:pt>
    <dgm:pt modelId="{BB30F97F-287C-4BEC-8198-6BAB9C1AE97F}" type="pres">
      <dgm:prSet presAssocID="{8E4B53B5-F9B6-42C4-AD03-666AE103ACF6}" presName="aSpace" presStyleCnt="0"/>
      <dgm:spPr/>
      <dgm:t>
        <a:bodyPr/>
        <a:lstStyle/>
        <a:p>
          <a:endParaRPr lang="id-ID"/>
        </a:p>
      </dgm:t>
    </dgm:pt>
    <dgm:pt modelId="{411D6538-B6BE-4DBF-95BD-CCEBD2C10BEA}" type="pres">
      <dgm:prSet presAssocID="{67316B6C-14DD-426B-AADF-AD62F8B396CA}" presName="compNode" presStyleCnt="0"/>
      <dgm:spPr/>
      <dgm:t>
        <a:bodyPr/>
        <a:lstStyle/>
        <a:p>
          <a:endParaRPr lang="id-ID"/>
        </a:p>
      </dgm:t>
    </dgm:pt>
    <dgm:pt modelId="{B6CA2B4F-DB83-405E-AE11-D8A27D1AD015}" type="pres">
      <dgm:prSet presAssocID="{67316B6C-14DD-426B-AADF-AD62F8B396CA}" presName="aNode" presStyleLbl="bgShp" presStyleIdx="1" presStyleCnt="3"/>
      <dgm:spPr/>
      <dgm:t>
        <a:bodyPr/>
        <a:lstStyle/>
        <a:p>
          <a:endParaRPr lang="id-ID"/>
        </a:p>
      </dgm:t>
    </dgm:pt>
    <dgm:pt modelId="{7187C49A-E4EB-4318-85FC-78093DBA7594}" type="pres">
      <dgm:prSet presAssocID="{67316B6C-14DD-426B-AADF-AD62F8B396CA}" presName="textNode" presStyleLbl="bgShp" presStyleIdx="1" presStyleCnt="3"/>
      <dgm:spPr/>
      <dgm:t>
        <a:bodyPr/>
        <a:lstStyle/>
        <a:p>
          <a:endParaRPr lang="id-ID"/>
        </a:p>
      </dgm:t>
    </dgm:pt>
    <dgm:pt modelId="{38C60F99-D64B-49BF-AE8B-6ECAE5AB74D0}" type="pres">
      <dgm:prSet presAssocID="{67316B6C-14DD-426B-AADF-AD62F8B396CA}" presName="compChildNode" presStyleCnt="0"/>
      <dgm:spPr/>
      <dgm:t>
        <a:bodyPr/>
        <a:lstStyle/>
        <a:p>
          <a:endParaRPr lang="id-ID"/>
        </a:p>
      </dgm:t>
    </dgm:pt>
    <dgm:pt modelId="{6C6E2CFE-0583-4510-8DB6-4DFA3C610DCB}" type="pres">
      <dgm:prSet presAssocID="{67316B6C-14DD-426B-AADF-AD62F8B396CA}" presName="theInnerList" presStyleCnt="0"/>
      <dgm:spPr/>
      <dgm:t>
        <a:bodyPr/>
        <a:lstStyle/>
        <a:p>
          <a:endParaRPr lang="id-ID"/>
        </a:p>
      </dgm:t>
    </dgm:pt>
    <dgm:pt modelId="{67A1A61D-8A82-43BB-A07B-31F0AC28AC0E}" type="pres">
      <dgm:prSet presAssocID="{4CDA8CBC-C5EB-4BB6-858A-8E144EC2AA6D}" presName="childNode" presStyleLbl="node1" presStyleIdx="3" presStyleCnt="13">
        <dgm:presLayoutVars>
          <dgm:bulletEnabled val="1"/>
        </dgm:presLayoutVars>
      </dgm:prSet>
      <dgm:spPr/>
      <dgm:t>
        <a:bodyPr/>
        <a:lstStyle/>
        <a:p>
          <a:endParaRPr lang="id-ID"/>
        </a:p>
      </dgm:t>
    </dgm:pt>
    <dgm:pt modelId="{A59C8A03-1D4D-441E-B64C-1B97B3BD1E48}" type="pres">
      <dgm:prSet presAssocID="{4CDA8CBC-C5EB-4BB6-858A-8E144EC2AA6D}" presName="aSpace2" presStyleCnt="0"/>
      <dgm:spPr/>
      <dgm:t>
        <a:bodyPr/>
        <a:lstStyle/>
        <a:p>
          <a:endParaRPr lang="id-ID"/>
        </a:p>
      </dgm:t>
    </dgm:pt>
    <dgm:pt modelId="{4AFCE951-8154-4D0C-8742-13A5528DF534}" type="pres">
      <dgm:prSet presAssocID="{3C4EAD44-42E2-4412-A500-AAC487D26330}" presName="childNode" presStyleLbl="node1" presStyleIdx="4" presStyleCnt="13">
        <dgm:presLayoutVars>
          <dgm:bulletEnabled val="1"/>
        </dgm:presLayoutVars>
      </dgm:prSet>
      <dgm:spPr/>
      <dgm:t>
        <a:bodyPr/>
        <a:lstStyle/>
        <a:p>
          <a:endParaRPr lang="id-ID"/>
        </a:p>
      </dgm:t>
    </dgm:pt>
    <dgm:pt modelId="{CBF4E3F1-F837-489C-A266-33310649B214}" type="pres">
      <dgm:prSet presAssocID="{67316B6C-14DD-426B-AADF-AD62F8B396CA}" presName="aSpace" presStyleCnt="0"/>
      <dgm:spPr/>
      <dgm:t>
        <a:bodyPr/>
        <a:lstStyle/>
        <a:p>
          <a:endParaRPr lang="id-ID"/>
        </a:p>
      </dgm:t>
    </dgm:pt>
    <dgm:pt modelId="{A28692F3-5D29-4423-9DC7-DC5352C219D5}" type="pres">
      <dgm:prSet presAssocID="{172576CB-9BC2-4652-BC8B-B257449834AB}" presName="compNode" presStyleCnt="0"/>
      <dgm:spPr/>
      <dgm:t>
        <a:bodyPr/>
        <a:lstStyle/>
        <a:p>
          <a:endParaRPr lang="id-ID"/>
        </a:p>
      </dgm:t>
    </dgm:pt>
    <dgm:pt modelId="{D044D3A6-FFCB-4799-A542-6AACE77843AD}" type="pres">
      <dgm:prSet presAssocID="{172576CB-9BC2-4652-BC8B-B257449834AB}" presName="aNode" presStyleLbl="bgShp" presStyleIdx="2" presStyleCnt="3"/>
      <dgm:spPr/>
      <dgm:t>
        <a:bodyPr/>
        <a:lstStyle/>
        <a:p>
          <a:endParaRPr lang="id-ID"/>
        </a:p>
      </dgm:t>
    </dgm:pt>
    <dgm:pt modelId="{B35D60DB-152A-4C24-A7B8-C1A4C5F2815B}" type="pres">
      <dgm:prSet presAssocID="{172576CB-9BC2-4652-BC8B-B257449834AB}" presName="textNode" presStyleLbl="bgShp" presStyleIdx="2" presStyleCnt="3"/>
      <dgm:spPr/>
      <dgm:t>
        <a:bodyPr/>
        <a:lstStyle/>
        <a:p>
          <a:endParaRPr lang="id-ID"/>
        </a:p>
      </dgm:t>
    </dgm:pt>
    <dgm:pt modelId="{D0F1711D-C614-4607-9FBF-FAC32DF63DB5}" type="pres">
      <dgm:prSet presAssocID="{172576CB-9BC2-4652-BC8B-B257449834AB}" presName="compChildNode" presStyleCnt="0"/>
      <dgm:spPr/>
      <dgm:t>
        <a:bodyPr/>
        <a:lstStyle/>
        <a:p>
          <a:endParaRPr lang="id-ID"/>
        </a:p>
      </dgm:t>
    </dgm:pt>
    <dgm:pt modelId="{61FF6FA4-F437-42A4-B8CF-47CA26BD35F0}" type="pres">
      <dgm:prSet presAssocID="{172576CB-9BC2-4652-BC8B-B257449834AB}" presName="theInnerList" presStyleCnt="0"/>
      <dgm:spPr/>
      <dgm:t>
        <a:bodyPr/>
        <a:lstStyle/>
        <a:p>
          <a:endParaRPr lang="id-ID"/>
        </a:p>
      </dgm:t>
    </dgm:pt>
    <dgm:pt modelId="{178337E0-497E-47AE-B1F7-B46501C95A6A}" type="pres">
      <dgm:prSet presAssocID="{40C4FDEC-BC31-4E9C-B65E-099767359B8B}" presName="childNode" presStyleLbl="node1" presStyleIdx="5" presStyleCnt="13">
        <dgm:presLayoutVars>
          <dgm:bulletEnabled val="1"/>
        </dgm:presLayoutVars>
      </dgm:prSet>
      <dgm:spPr/>
      <dgm:t>
        <a:bodyPr/>
        <a:lstStyle/>
        <a:p>
          <a:endParaRPr lang="id-ID"/>
        </a:p>
      </dgm:t>
    </dgm:pt>
    <dgm:pt modelId="{0C80F915-2264-4061-87A0-7B0460590509}" type="pres">
      <dgm:prSet presAssocID="{40C4FDEC-BC31-4E9C-B65E-099767359B8B}" presName="aSpace2" presStyleCnt="0"/>
      <dgm:spPr/>
      <dgm:t>
        <a:bodyPr/>
        <a:lstStyle/>
        <a:p>
          <a:endParaRPr lang="id-ID"/>
        </a:p>
      </dgm:t>
    </dgm:pt>
    <dgm:pt modelId="{1D12ADDE-6D9A-44BE-BBC0-285B19836A62}" type="pres">
      <dgm:prSet presAssocID="{75E4B025-7769-40F7-8021-FABC1B230E4D}" presName="childNode" presStyleLbl="node1" presStyleIdx="6" presStyleCnt="13">
        <dgm:presLayoutVars>
          <dgm:bulletEnabled val="1"/>
        </dgm:presLayoutVars>
      </dgm:prSet>
      <dgm:spPr/>
      <dgm:t>
        <a:bodyPr/>
        <a:lstStyle/>
        <a:p>
          <a:endParaRPr lang="id-ID"/>
        </a:p>
      </dgm:t>
    </dgm:pt>
    <dgm:pt modelId="{33E71A30-271D-4675-A089-726816055E5A}" type="pres">
      <dgm:prSet presAssocID="{75E4B025-7769-40F7-8021-FABC1B230E4D}" presName="aSpace2" presStyleCnt="0"/>
      <dgm:spPr/>
      <dgm:t>
        <a:bodyPr/>
        <a:lstStyle/>
        <a:p>
          <a:endParaRPr lang="id-ID"/>
        </a:p>
      </dgm:t>
    </dgm:pt>
    <dgm:pt modelId="{77BC179E-6244-4EC1-A680-A8CE0C4F417D}" type="pres">
      <dgm:prSet presAssocID="{F4AA371E-415E-478C-B55D-1685B50424CF}" presName="childNode" presStyleLbl="node1" presStyleIdx="7" presStyleCnt="13">
        <dgm:presLayoutVars>
          <dgm:bulletEnabled val="1"/>
        </dgm:presLayoutVars>
      </dgm:prSet>
      <dgm:spPr/>
      <dgm:t>
        <a:bodyPr/>
        <a:lstStyle/>
        <a:p>
          <a:endParaRPr lang="id-ID"/>
        </a:p>
      </dgm:t>
    </dgm:pt>
    <dgm:pt modelId="{B0E193C6-2BEC-4786-B57D-B8B26BDB1443}" type="pres">
      <dgm:prSet presAssocID="{F4AA371E-415E-478C-B55D-1685B50424CF}" presName="aSpace2" presStyleCnt="0"/>
      <dgm:spPr/>
      <dgm:t>
        <a:bodyPr/>
        <a:lstStyle/>
        <a:p>
          <a:endParaRPr lang="id-ID"/>
        </a:p>
      </dgm:t>
    </dgm:pt>
    <dgm:pt modelId="{AE073837-4569-40B3-9ED3-4DB486EB9FCB}" type="pres">
      <dgm:prSet presAssocID="{89879BE8-C14F-4DE1-9BEF-AE0E720F1BBF}" presName="childNode" presStyleLbl="node1" presStyleIdx="8" presStyleCnt="13">
        <dgm:presLayoutVars>
          <dgm:bulletEnabled val="1"/>
        </dgm:presLayoutVars>
      </dgm:prSet>
      <dgm:spPr/>
      <dgm:t>
        <a:bodyPr/>
        <a:lstStyle/>
        <a:p>
          <a:endParaRPr lang="id-ID"/>
        </a:p>
      </dgm:t>
    </dgm:pt>
    <dgm:pt modelId="{26E0BC4E-3922-4C51-9002-1173FDB91495}" type="pres">
      <dgm:prSet presAssocID="{89879BE8-C14F-4DE1-9BEF-AE0E720F1BBF}" presName="aSpace2" presStyleCnt="0"/>
      <dgm:spPr/>
      <dgm:t>
        <a:bodyPr/>
        <a:lstStyle/>
        <a:p>
          <a:endParaRPr lang="id-ID"/>
        </a:p>
      </dgm:t>
    </dgm:pt>
    <dgm:pt modelId="{5D8216FD-8962-4F2E-8FD9-2A7199267AFD}" type="pres">
      <dgm:prSet presAssocID="{9917E1FC-F276-4E07-A100-D03F5B87DE81}" presName="childNode" presStyleLbl="node1" presStyleIdx="9" presStyleCnt="13">
        <dgm:presLayoutVars>
          <dgm:bulletEnabled val="1"/>
        </dgm:presLayoutVars>
      </dgm:prSet>
      <dgm:spPr/>
      <dgm:t>
        <a:bodyPr/>
        <a:lstStyle/>
        <a:p>
          <a:endParaRPr lang="id-ID"/>
        </a:p>
      </dgm:t>
    </dgm:pt>
    <dgm:pt modelId="{FCD97B3A-9C5A-406F-BD32-5DDE6599E36A}" type="pres">
      <dgm:prSet presAssocID="{9917E1FC-F276-4E07-A100-D03F5B87DE81}" presName="aSpace2" presStyleCnt="0"/>
      <dgm:spPr/>
      <dgm:t>
        <a:bodyPr/>
        <a:lstStyle/>
        <a:p>
          <a:endParaRPr lang="id-ID"/>
        </a:p>
      </dgm:t>
    </dgm:pt>
    <dgm:pt modelId="{A94CA417-950C-460C-8791-F3F5662757BA}" type="pres">
      <dgm:prSet presAssocID="{0B8C0059-7870-4639-BED4-BFEFA87B27AE}" presName="childNode" presStyleLbl="node1" presStyleIdx="10" presStyleCnt="13">
        <dgm:presLayoutVars>
          <dgm:bulletEnabled val="1"/>
        </dgm:presLayoutVars>
      </dgm:prSet>
      <dgm:spPr/>
      <dgm:t>
        <a:bodyPr/>
        <a:lstStyle/>
        <a:p>
          <a:endParaRPr lang="id-ID"/>
        </a:p>
      </dgm:t>
    </dgm:pt>
    <dgm:pt modelId="{C26F4117-7BCF-47A4-AB1C-6274FAF00252}" type="pres">
      <dgm:prSet presAssocID="{0B8C0059-7870-4639-BED4-BFEFA87B27AE}" presName="aSpace2" presStyleCnt="0"/>
      <dgm:spPr/>
      <dgm:t>
        <a:bodyPr/>
        <a:lstStyle/>
        <a:p>
          <a:endParaRPr lang="id-ID"/>
        </a:p>
      </dgm:t>
    </dgm:pt>
    <dgm:pt modelId="{48EAC690-D32C-41EF-8E2A-267D3C6AC825}" type="pres">
      <dgm:prSet presAssocID="{8F1D9B94-CFFF-44DD-854E-6AD2188EFAD7}" presName="childNode" presStyleLbl="node1" presStyleIdx="11" presStyleCnt="13">
        <dgm:presLayoutVars>
          <dgm:bulletEnabled val="1"/>
        </dgm:presLayoutVars>
      </dgm:prSet>
      <dgm:spPr/>
      <dgm:t>
        <a:bodyPr/>
        <a:lstStyle/>
        <a:p>
          <a:endParaRPr lang="id-ID"/>
        </a:p>
      </dgm:t>
    </dgm:pt>
    <dgm:pt modelId="{EF70EA87-6EBA-4E62-ACFD-C95BE6503B31}" type="pres">
      <dgm:prSet presAssocID="{8F1D9B94-CFFF-44DD-854E-6AD2188EFAD7}" presName="aSpace2" presStyleCnt="0"/>
      <dgm:spPr/>
      <dgm:t>
        <a:bodyPr/>
        <a:lstStyle/>
        <a:p>
          <a:endParaRPr lang="id-ID"/>
        </a:p>
      </dgm:t>
    </dgm:pt>
    <dgm:pt modelId="{6A94B9D1-8D96-4093-81CD-D9651FDC5D0F}" type="pres">
      <dgm:prSet presAssocID="{1002A60E-A7BC-4889-9CA6-27DC1EAAC1A0}" presName="childNode" presStyleLbl="node1" presStyleIdx="12" presStyleCnt="13">
        <dgm:presLayoutVars>
          <dgm:bulletEnabled val="1"/>
        </dgm:presLayoutVars>
      </dgm:prSet>
      <dgm:spPr/>
      <dgm:t>
        <a:bodyPr/>
        <a:lstStyle/>
        <a:p>
          <a:endParaRPr lang="id-ID"/>
        </a:p>
      </dgm:t>
    </dgm:pt>
  </dgm:ptLst>
  <dgm:cxnLst>
    <dgm:cxn modelId="{410E368A-D22B-4DCD-900F-23A6B6956A08}" type="presOf" srcId="{75E4B025-7769-40F7-8021-FABC1B230E4D}" destId="{1D12ADDE-6D9A-44BE-BBC0-285B19836A62}" srcOrd="0" destOrd="0" presId="urn:microsoft.com/office/officeart/2005/8/layout/lProcess2"/>
    <dgm:cxn modelId="{E22041D9-5175-43C5-9622-FD0CACC0C04E}" type="presOf" srcId="{E3024B71-90AE-4643-A3F0-251C946E8917}" destId="{A7B9BB9D-BCAC-4B65-A1C0-1B088E01C341}" srcOrd="0" destOrd="0" presId="urn:microsoft.com/office/officeart/2005/8/layout/lProcess2"/>
    <dgm:cxn modelId="{BC302BA5-3D30-4BD5-8F6C-5B340982CB32}" srcId="{E9C0333D-15F8-432E-A79A-7EF5C9930660}" destId="{67316B6C-14DD-426B-AADF-AD62F8B396CA}" srcOrd="1" destOrd="0" parTransId="{614829BF-640C-41F0-9C47-726B98758BB6}" sibTransId="{2D9E91D9-0F6E-41FD-8609-5DF6ADC317AF}"/>
    <dgm:cxn modelId="{CC72DF1B-995E-419B-BF1F-A1BA6E4168F5}" srcId="{67316B6C-14DD-426B-AADF-AD62F8B396CA}" destId="{4CDA8CBC-C5EB-4BB6-858A-8E144EC2AA6D}" srcOrd="0" destOrd="0" parTransId="{0F77C3E6-0DEA-44AB-8C2D-D0FE3E9F651B}" sibTransId="{DBF4C21A-B059-4736-A93A-7DF6DC135ECE}"/>
    <dgm:cxn modelId="{7C3F14B2-AF12-4F15-BAA9-459FA340F93D}" srcId="{172576CB-9BC2-4652-BC8B-B257449834AB}" destId="{9917E1FC-F276-4E07-A100-D03F5B87DE81}" srcOrd="4" destOrd="0" parTransId="{012D8234-055F-432B-BD79-A4E406527729}" sibTransId="{73017AE5-65D8-4062-97B7-82612C0879D6}"/>
    <dgm:cxn modelId="{217E3DFF-9527-4F2D-A6B4-9865706949F7}" type="presOf" srcId="{29C502A3-C1E1-4309-BA4D-F5A2C0502BF9}" destId="{F8351C1D-6699-4FAE-A7F3-ECE18A2D2DB8}" srcOrd="0" destOrd="0" presId="urn:microsoft.com/office/officeart/2005/8/layout/lProcess2"/>
    <dgm:cxn modelId="{68DAAD3E-E75E-4432-BE98-2BDD20508C06}" srcId="{8E4B53B5-F9B6-42C4-AD03-666AE103ACF6}" destId="{29C502A3-C1E1-4309-BA4D-F5A2C0502BF9}" srcOrd="1" destOrd="0" parTransId="{C1D90539-FDCA-4165-8CB2-084B91C2B94A}" sibTransId="{2885C7C3-0286-4622-AF52-FD5D2B74CF86}"/>
    <dgm:cxn modelId="{D4A54E18-C49B-4DC1-8E15-12D42D866AFE}" type="presOf" srcId="{40C4FDEC-BC31-4E9C-B65E-099767359B8B}" destId="{178337E0-497E-47AE-B1F7-B46501C95A6A}" srcOrd="0" destOrd="0" presId="urn:microsoft.com/office/officeart/2005/8/layout/lProcess2"/>
    <dgm:cxn modelId="{C745763A-A51A-4E89-AF7F-1FA56331E3CE}" srcId="{172576CB-9BC2-4652-BC8B-B257449834AB}" destId="{8F1D9B94-CFFF-44DD-854E-6AD2188EFAD7}" srcOrd="6" destOrd="0" parTransId="{3FF943C3-183A-4C74-9598-F450BF6EC0D3}" sibTransId="{445358E0-0312-45E0-8633-8A4A011F07ED}"/>
    <dgm:cxn modelId="{0B635A8B-BEDD-46FC-86E9-C36197FCA006}" srcId="{172576CB-9BC2-4652-BC8B-B257449834AB}" destId="{F4AA371E-415E-478C-B55D-1685B50424CF}" srcOrd="2" destOrd="0" parTransId="{E7318020-3F60-4502-A3F5-DD6545CAED2D}" sibTransId="{E530CABD-2565-4479-B9F1-9886D47AB70D}"/>
    <dgm:cxn modelId="{64F1B781-CAFF-4F06-90D3-209B022359AF}" type="presOf" srcId="{9917E1FC-F276-4E07-A100-D03F5B87DE81}" destId="{5D8216FD-8962-4F2E-8FD9-2A7199267AFD}" srcOrd="0" destOrd="0" presId="urn:microsoft.com/office/officeart/2005/8/layout/lProcess2"/>
    <dgm:cxn modelId="{7650CCC7-2A13-46FC-9082-69B4AAFDA300}" srcId="{172576CB-9BC2-4652-BC8B-B257449834AB}" destId="{40C4FDEC-BC31-4E9C-B65E-099767359B8B}" srcOrd="0" destOrd="0" parTransId="{94D8EBD6-A60D-4DBC-A079-7E247D9DED3B}" sibTransId="{A8DED4B5-9289-4757-8BF0-6B1429508EDB}"/>
    <dgm:cxn modelId="{DD747BC1-290F-4847-A40A-2433D5E1DA21}" type="presOf" srcId="{172576CB-9BC2-4652-BC8B-B257449834AB}" destId="{D044D3A6-FFCB-4799-A542-6AACE77843AD}" srcOrd="0" destOrd="0" presId="urn:microsoft.com/office/officeart/2005/8/layout/lProcess2"/>
    <dgm:cxn modelId="{9DECBE3A-9175-4D63-BA93-2C234C45417B}" srcId="{8E4B53B5-F9B6-42C4-AD03-666AE103ACF6}" destId="{E3024B71-90AE-4643-A3F0-251C946E8917}" srcOrd="0" destOrd="0" parTransId="{8C33E049-CA90-4ADC-87F9-6292BF547048}" sibTransId="{C221A75A-AA32-4A9B-851C-AAAEBD6D20E9}"/>
    <dgm:cxn modelId="{80F4E15F-2FE6-438C-B42C-02A9532DE24C}" type="presOf" srcId="{8F1D9B94-CFFF-44DD-854E-6AD2188EFAD7}" destId="{48EAC690-D32C-41EF-8E2A-267D3C6AC825}" srcOrd="0" destOrd="0" presId="urn:microsoft.com/office/officeart/2005/8/layout/lProcess2"/>
    <dgm:cxn modelId="{849F1AB3-4B98-4664-826B-B2ED6F3DE620}" srcId="{67316B6C-14DD-426B-AADF-AD62F8B396CA}" destId="{3C4EAD44-42E2-4412-A500-AAC487D26330}" srcOrd="1" destOrd="0" parTransId="{3CAA3F27-FF29-4025-94D0-3A6D22DD5A1B}" sibTransId="{F4663596-9007-408D-B5AC-050A358CB33B}"/>
    <dgm:cxn modelId="{B6C44F25-319B-487F-B49F-93FAC0C2A812}" type="presOf" srcId="{8E4B53B5-F9B6-42C4-AD03-666AE103ACF6}" destId="{D884593B-661B-4267-9429-514A0DD3A311}" srcOrd="0" destOrd="0" presId="urn:microsoft.com/office/officeart/2005/8/layout/lProcess2"/>
    <dgm:cxn modelId="{AEA2D9D9-43AB-4DB0-80A2-E79C02907084}" type="presOf" srcId="{F4AA371E-415E-478C-B55D-1685B50424CF}" destId="{77BC179E-6244-4EC1-A680-A8CE0C4F417D}" srcOrd="0" destOrd="0" presId="urn:microsoft.com/office/officeart/2005/8/layout/lProcess2"/>
    <dgm:cxn modelId="{7A9CCD06-9360-4CFB-A986-C17443AE5478}" type="presOf" srcId="{1002A60E-A7BC-4889-9CA6-27DC1EAAC1A0}" destId="{6A94B9D1-8D96-4093-81CD-D9651FDC5D0F}" srcOrd="0" destOrd="0" presId="urn:microsoft.com/office/officeart/2005/8/layout/lProcess2"/>
    <dgm:cxn modelId="{5B032F1B-5F51-44D0-A523-F69F64F8D49B}" srcId="{E9C0333D-15F8-432E-A79A-7EF5C9930660}" destId="{8E4B53B5-F9B6-42C4-AD03-666AE103ACF6}" srcOrd="0" destOrd="0" parTransId="{88CD74A5-B439-49F0-A60D-F02314FC4113}" sibTransId="{1BA99E70-4A6A-496A-BA79-64FED4F03A4C}"/>
    <dgm:cxn modelId="{2FC7CFF8-76DB-433C-AA8E-C61C54A3851E}" type="presOf" srcId="{67316B6C-14DD-426B-AADF-AD62F8B396CA}" destId="{B6CA2B4F-DB83-405E-AE11-D8A27D1AD015}" srcOrd="0" destOrd="0" presId="urn:microsoft.com/office/officeart/2005/8/layout/lProcess2"/>
    <dgm:cxn modelId="{E23B4E29-B54D-4542-9A8A-01E3509A9BC9}" type="presOf" srcId="{67316B6C-14DD-426B-AADF-AD62F8B396CA}" destId="{7187C49A-E4EB-4318-85FC-78093DBA7594}" srcOrd="1" destOrd="0" presId="urn:microsoft.com/office/officeart/2005/8/layout/lProcess2"/>
    <dgm:cxn modelId="{5C904FC1-5EAB-41B3-8E5D-910CFC826C69}" type="presOf" srcId="{4CDA8CBC-C5EB-4BB6-858A-8E144EC2AA6D}" destId="{67A1A61D-8A82-43BB-A07B-31F0AC28AC0E}" srcOrd="0" destOrd="0" presId="urn:microsoft.com/office/officeart/2005/8/layout/lProcess2"/>
    <dgm:cxn modelId="{2DCCD090-865A-4F8D-A72E-9313B4132A16}" type="presOf" srcId="{89879BE8-C14F-4DE1-9BEF-AE0E720F1BBF}" destId="{AE073837-4569-40B3-9ED3-4DB486EB9FCB}" srcOrd="0" destOrd="0" presId="urn:microsoft.com/office/officeart/2005/8/layout/lProcess2"/>
    <dgm:cxn modelId="{3FE61BFD-D9A1-4EB8-B998-6D8AB2355257}" srcId="{E9C0333D-15F8-432E-A79A-7EF5C9930660}" destId="{172576CB-9BC2-4652-BC8B-B257449834AB}" srcOrd="2" destOrd="0" parTransId="{6512F7F3-C4D5-4F7C-9CD5-639955D38570}" sibTransId="{DFDD0BF0-5EBC-449D-84DA-7984E82B0AD2}"/>
    <dgm:cxn modelId="{A343413C-51C7-40FE-90B2-26FDF4C99F76}" srcId="{172576CB-9BC2-4652-BC8B-B257449834AB}" destId="{89879BE8-C14F-4DE1-9BEF-AE0E720F1BBF}" srcOrd="3" destOrd="0" parTransId="{3302957F-BB31-4CFE-9654-AB94A9FDA504}" sibTransId="{5690E147-BD2C-44F4-8755-151C87535D8F}"/>
    <dgm:cxn modelId="{6E5AC817-E902-412B-AF8B-6BE38DCC3367}" type="presOf" srcId="{998FD27C-7524-4545-8675-6C70BD8975E4}" destId="{FBB3FED8-1588-4655-8CD9-06B6D96ED40C}" srcOrd="0" destOrd="0" presId="urn:microsoft.com/office/officeart/2005/8/layout/lProcess2"/>
    <dgm:cxn modelId="{AD9E153D-4938-4085-BD62-E10AC1AD684D}" type="presOf" srcId="{172576CB-9BC2-4652-BC8B-B257449834AB}" destId="{B35D60DB-152A-4C24-A7B8-C1A4C5F2815B}" srcOrd="1" destOrd="0" presId="urn:microsoft.com/office/officeart/2005/8/layout/lProcess2"/>
    <dgm:cxn modelId="{FDC850E1-9282-456F-873F-7578C04B9783}" srcId="{172576CB-9BC2-4652-BC8B-B257449834AB}" destId="{0B8C0059-7870-4639-BED4-BFEFA87B27AE}" srcOrd="5" destOrd="0" parTransId="{B0F29B21-76A9-4FE9-AE11-2B400648A9DD}" sibTransId="{C9CB3906-7BD9-4901-9CC8-2A561A41E152}"/>
    <dgm:cxn modelId="{2676BB31-666E-4873-9405-7F33E32070DE}" type="presOf" srcId="{3C4EAD44-42E2-4412-A500-AAC487D26330}" destId="{4AFCE951-8154-4D0C-8742-13A5528DF534}" srcOrd="0" destOrd="0" presId="urn:microsoft.com/office/officeart/2005/8/layout/lProcess2"/>
    <dgm:cxn modelId="{72536716-1FAA-4CF0-BEBB-D048AA77ABA9}" type="presOf" srcId="{E9C0333D-15F8-432E-A79A-7EF5C9930660}" destId="{A27BA919-F7F0-4AD3-B55B-14570AD6BE0A}" srcOrd="0" destOrd="0" presId="urn:microsoft.com/office/officeart/2005/8/layout/lProcess2"/>
    <dgm:cxn modelId="{2F3B83A0-7CD4-4C12-9B65-AF073A1DF0B5}" type="presOf" srcId="{8E4B53B5-F9B6-42C4-AD03-666AE103ACF6}" destId="{320562AF-E8BF-42A0-A5D6-A652D8DEBDA3}" srcOrd="1" destOrd="0" presId="urn:microsoft.com/office/officeart/2005/8/layout/lProcess2"/>
    <dgm:cxn modelId="{FB118947-8C85-4B1C-9393-AE15F6E46659}" srcId="{8E4B53B5-F9B6-42C4-AD03-666AE103ACF6}" destId="{998FD27C-7524-4545-8675-6C70BD8975E4}" srcOrd="2" destOrd="0" parTransId="{1CF58C95-5B99-4E9E-BFEB-72441A76529C}" sibTransId="{9D7667E5-7CA6-4464-A247-00A89BD0541C}"/>
    <dgm:cxn modelId="{A66236C5-0928-4270-8048-F2C6F2E64493}" type="presOf" srcId="{0B8C0059-7870-4639-BED4-BFEFA87B27AE}" destId="{A94CA417-950C-460C-8791-F3F5662757BA}" srcOrd="0" destOrd="0" presId="urn:microsoft.com/office/officeart/2005/8/layout/lProcess2"/>
    <dgm:cxn modelId="{68079A93-A3A9-492D-8098-7F6259698624}" srcId="{172576CB-9BC2-4652-BC8B-B257449834AB}" destId="{1002A60E-A7BC-4889-9CA6-27DC1EAAC1A0}" srcOrd="7" destOrd="0" parTransId="{6DF9C6CF-7686-44FD-AFD7-BC1A896AE73E}" sibTransId="{48FAA759-7AC4-45B1-8190-E4EB23D57AE4}"/>
    <dgm:cxn modelId="{01C0B870-9778-472B-A2E6-730CA06AF001}" srcId="{172576CB-9BC2-4652-BC8B-B257449834AB}" destId="{75E4B025-7769-40F7-8021-FABC1B230E4D}" srcOrd="1" destOrd="0" parTransId="{2DD1F26D-0594-4582-89BA-87EAE67732FA}" sibTransId="{A8470AA0-5F01-49F9-A1CD-EDA927F0BD3B}"/>
    <dgm:cxn modelId="{1B718160-7E34-40CC-8B4D-215081048BC2}" type="presParOf" srcId="{A27BA919-F7F0-4AD3-B55B-14570AD6BE0A}" destId="{91CD55E0-4B5D-4D8A-BB3B-1CF4F9322E41}" srcOrd="0" destOrd="0" presId="urn:microsoft.com/office/officeart/2005/8/layout/lProcess2"/>
    <dgm:cxn modelId="{3624C416-E070-4244-AB87-59A7DE05962F}" type="presParOf" srcId="{91CD55E0-4B5D-4D8A-BB3B-1CF4F9322E41}" destId="{D884593B-661B-4267-9429-514A0DD3A311}" srcOrd="0" destOrd="0" presId="urn:microsoft.com/office/officeart/2005/8/layout/lProcess2"/>
    <dgm:cxn modelId="{7ADFBA6A-6A37-40D1-B1C5-1A6FC623AAE2}" type="presParOf" srcId="{91CD55E0-4B5D-4D8A-BB3B-1CF4F9322E41}" destId="{320562AF-E8BF-42A0-A5D6-A652D8DEBDA3}" srcOrd="1" destOrd="0" presId="urn:microsoft.com/office/officeart/2005/8/layout/lProcess2"/>
    <dgm:cxn modelId="{2DC1358B-BA6F-4E5A-9E90-059BEF79CAF8}" type="presParOf" srcId="{91CD55E0-4B5D-4D8A-BB3B-1CF4F9322E41}" destId="{ECCE6C39-8540-4B92-9FE3-050A7BF16C46}" srcOrd="2" destOrd="0" presId="urn:microsoft.com/office/officeart/2005/8/layout/lProcess2"/>
    <dgm:cxn modelId="{3A4ED604-2D55-4722-AFD2-283AEDCD3E63}" type="presParOf" srcId="{ECCE6C39-8540-4B92-9FE3-050A7BF16C46}" destId="{77F48BA1-3995-48E2-8DEB-CD084541DF55}" srcOrd="0" destOrd="0" presId="urn:microsoft.com/office/officeart/2005/8/layout/lProcess2"/>
    <dgm:cxn modelId="{42978778-00D8-47B3-8851-8FA5C392B0E0}" type="presParOf" srcId="{77F48BA1-3995-48E2-8DEB-CD084541DF55}" destId="{A7B9BB9D-BCAC-4B65-A1C0-1B088E01C341}" srcOrd="0" destOrd="0" presId="urn:microsoft.com/office/officeart/2005/8/layout/lProcess2"/>
    <dgm:cxn modelId="{C3A8F59B-71E5-4C33-B813-3D8ABE5EF763}" type="presParOf" srcId="{77F48BA1-3995-48E2-8DEB-CD084541DF55}" destId="{54644B35-558F-40A8-A1DC-DA1EBA68B3DB}" srcOrd="1" destOrd="0" presId="urn:microsoft.com/office/officeart/2005/8/layout/lProcess2"/>
    <dgm:cxn modelId="{62022B64-4205-4B01-872B-9D342FD7971F}" type="presParOf" srcId="{77F48BA1-3995-48E2-8DEB-CD084541DF55}" destId="{F8351C1D-6699-4FAE-A7F3-ECE18A2D2DB8}" srcOrd="2" destOrd="0" presId="urn:microsoft.com/office/officeart/2005/8/layout/lProcess2"/>
    <dgm:cxn modelId="{1D229283-E604-4865-9ACE-BBC13CFEC29B}" type="presParOf" srcId="{77F48BA1-3995-48E2-8DEB-CD084541DF55}" destId="{3725877C-E934-4271-886A-E80844F488BB}" srcOrd="3" destOrd="0" presId="urn:microsoft.com/office/officeart/2005/8/layout/lProcess2"/>
    <dgm:cxn modelId="{05281F14-6855-41B7-87C9-D54DE28917DD}" type="presParOf" srcId="{77F48BA1-3995-48E2-8DEB-CD084541DF55}" destId="{FBB3FED8-1588-4655-8CD9-06B6D96ED40C}" srcOrd="4" destOrd="0" presId="urn:microsoft.com/office/officeart/2005/8/layout/lProcess2"/>
    <dgm:cxn modelId="{6B1A2FB5-B548-4657-9A1E-974D6500BB73}" type="presParOf" srcId="{A27BA919-F7F0-4AD3-B55B-14570AD6BE0A}" destId="{BB30F97F-287C-4BEC-8198-6BAB9C1AE97F}" srcOrd="1" destOrd="0" presId="urn:microsoft.com/office/officeart/2005/8/layout/lProcess2"/>
    <dgm:cxn modelId="{B6F80BFE-F7D6-45B1-81BB-8C5B9F1E1163}" type="presParOf" srcId="{A27BA919-F7F0-4AD3-B55B-14570AD6BE0A}" destId="{411D6538-B6BE-4DBF-95BD-CCEBD2C10BEA}" srcOrd="2" destOrd="0" presId="urn:microsoft.com/office/officeart/2005/8/layout/lProcess2"/>
    <dgm:cxn modelId="{3D0F1BC1-6B1F-4217-926C-8CB38063E596}" type="presParOf" srcId="{411D6538-B6BE-4DBF-95BD-CCEBD2C10BEA}" destId="{B6CA2B4F-DB83-405E-AE11-D8A27D1AD015}" srcOrd="0" destOrd="0" presId="urn:microsoft.com/office/officeart/2005/8/layout/lProcess2"/>
    <dgm:cxn modelId="{345A08A2-31A7-43EF-9F7F-EE00BEB9EC40}" type="presParOf" srcId="{411D6538-B6BE-4DBF-95BD-CCEBD2C10BEA}" destId="{7187C49A-E4EB-4318-85FC-78093DBA7594}" srcOrd="1" destOrd="0" presId="urn:microsoft.com/office/officeart/2005/8/layout/lProcess2"/>
    <dgm:cxn modelId="{346E4917-FD2E-4EDF-BCA1-66F09C93E12A}" type="presParOf" srcId="{411D6538-B6BE-4DBF-95BD-CCEBD2C10BEA}" destId="{38C60F99-D64B-49BF-AE8B-6ECAE5AB74D0}" srcOrd="2" destOrd="0" presId="urn:microsoft.com/office/officeart/2005/8/layout/lProcess2"/>
    <dgm:cxn modelId="{A9EFD09E-3907-4D11-A20D-425480A5713E}" type="presParOf" srcId="{38C60F99-D64B-49BF-AE8B-6ECAE5AB74D0}" destId="{6C6E2CFE-0583-4510-8DB6-4DFA3C610DCB}" srcOrd="0" destOrd="0" presId="urn:microsoft.com/office/officeart/2005/8/layout/lProcess2"/>
    <dgm:cxn modelId="{AC0697BA-6B0B-45F5-8801-7B5F29FBA583}" type="presParOf" srcId="{6C6E2CFE-0583-4510-8DB6-4DFA3C610DCB}" destId="{67A1A61D-8A82-43BB-A07B-31F0AC28AC0E}" srcOrd="0" destOrd="0" presId="urn:microsoft.com/office/officeart/2005/8/layout/lProcess2"/>
    <dgm:cxn modelId="{456ADDB2-ECAF-44FF-8711-47F2F5AAFFFF}" type="presParOf" srcId="{6C6E2CFE-0583-4510-8DB6-4DFA3C610DCB}" destId="{A59C8A03-1D4D-441E-B64C-1B97B3BD1E48}" srcOrd="1" destOrd="0" presId="urn:microsoft.com/office/officeart/2005/8/layout/lProcess2"/>
    <dgm:cxn modelId="{25DF35D2-3D5E-437A-B7D5-0E9D7F8C32B4}" type="presParOf" srcId="{6C6E2CFE-0583-4510-8DB6-4DFA3C610DCB}" destId="{4AFCE951-8154-4D0C-8742-13A5528DF534}" srcOrd="2" destOrd="0" presId="urn:microsoft.com/office/officeart/2005/8/layout/lProcess2"/>
    <dgm:cxn modelId="{FE67EDC7-A2FD-4FD5-A208-73F1B4A50B49}" type="presParOf" srcId="{A27BA919-F7F0-4AD3-B55B-14570AD6BE0A}" destId="{CBF4E3F1-F837-489C-A266-33310649B214}" srcOrd="3" destOrd="0" presId="urn:microsoft.com/office/officeart/2005/8/layout/lProcess2"/>
    <dgm:cxn modelId="{1EB2675B-67B6-46D4-9871-FAE1C310F803}" type="presParOf" srcId="{A27BA919-F7F0-4AD3-B55B-14570AD6BE0A}" destId="{A28692F3-5D29-4423-9DC7-DC5352C219D5}" srcOrd="4" destOrd="0" presId="urn:microsoft.com/office/officeart/2005/8/layout/lProcess2"/>
    <dgm:cxn modelId="{2F0E4BCE-0DBE-408D-9EA9-0B8DE59A3474}" type="presParOf" srcId="{A28692F3-5D29-4423-9DC7-DC5352C219D5}" destId="{D044D3A6-FFCB-4799-A542-6AACE77843AD}" srcOrd="0" destOrd="0" presId="urn:microsoft.com/office/officeart/2005/8/layout/lProcess2"/>
    <dgm:cxn modelId="{B261EDD8-EA75-4E5F-A164-846702854D86}" type="presParOf" srcId="{A28692F3-5D29-4423-9DC7-DC5352C219D5}" destId="{B35D60DB-152A-4C24-A7B8-C1A4C5F2815B}" srcOrd="1" destOrd="0" presId="urn:microsoft.com/office/officeart/2005/8/layout/lProcess2"/>
    <dgm:cxn modelId="{815C48AB-E562-44F0-85DB-22A480CD4100}" type="presParOf" srcId="{A28692F3-5D29-4423-9DC7-DC5352C219D5}" destId="{D0F1711D-C614-4607-9FBF-FAC32DF63DB5}" srcOrd="2" destOrd="0" presId="urn:microsoft.com/office/officeart/2005/8/layout/lProcess2"/>
    <dgm:cxn modelId="{605826A5-9608-4412-B709-ED78669A07AF}" type="presParOf" srcId="{D0F1711D-C614-4607-9FBF-FAC32DF63DB5}" destId="{61FF6FA4-F437-42A4-B8CF-47CA26BD35F0}" srcOrd="0" destOrd="0" presId="urn:microsoft.com/office/officeart/2005/8/layout/lProcess2"/>
    <dgm:cxn modelId="{7BA63C63-B3E9-49E2-B364-9BBEC7A7BE68}" type="presParOf" srcId="{61FF6FA4-F437-42A4-B8CF-47CA26BD35F0}" destId="{178337E0-497E-47AE-B1F7-B46501C95A6A}" srcOrd="0" destOrd="0" presId="urn:microsoft.com/office/officeart/2005/8/layout/lProcess2"/>
    <dgm:cxn modelId="{4ADD6D5B-36DC-4281-8AC4-249E9F961F1E}" type="presParOf" srcId="{61FF6FA4-F437-42A4-B8CF-47CA26BD35F0}" destId="{0C80F915-2264-4061-87A0-7B0460590509}" srcOrd="1" destOrd="0" presId="urn:microsoft.com/office/officeart/2005/8/layout/lProcess2"/>
    <dgm:cxn modelId="{BF08BA76-1773-4167-9F2B-94294AF7067B}" type="presParOf" srcId="{61FF6FA4-F437-42A4-B8CF-47CA26BD35F0}" destId="{1D12ADDE-6D9A-44BE-BBC0-285B19836A62}" srcOrd="2" destOrd="0" presId="urn:microsoft.com/office/officeart/2005/8/layout/lProcess2"/>
    <dgm:cxn modelId="{BD55931D-1608-4E0E-A155-46A291B87E96}" type="presParOf" srcId="{61FF6FA4-F437-42A4-B8CF-47CA26BD35F0}" destId="{33E71A30-271D-4675-A089-726816055E5A}" srcOrd="3" destOrd="0" presId="urn:microsoft.com/office/officeart/2005/8/layout/lProcess2"/>
    <dgm:cxn modelId="{9FC157C8-06AA-4E3B-B0A6-358E7E9BDD4D}" type="presParOf" srcId="{61FF6FA4-F437-42A4-B8CF-47CA26BD35F0}" destId="{77BC179E-6244-4EC1-A680-A8CE0C4F417D}" srcOrd="4" destOrd="0" presId="urn:microsoft.com/office/officeart/2005/8/layout/lProcess2"/>
    <dgm:cxn modelId="{7DBF0F1B-205B-48C3-9DFC-482E0CB72EF3}" type="presParOf" srcId="{61FF6FA4-F437-42A4-B8CF-47CA26BD35F0}" destId="{B0E193C6-2BEC-4786-B57D-B8B26BDB1443}" srcOrd="5" destOrd="0" presId="urn:microsoft.com/office/officeart/2005/8/layout/lProcess2"/>
    <dgm:cxn modelId="{1A011760-3B4C-4EBD-BEE4-BF6AC99DA305}" type="presParOf" srcId="{61FF6FA4-F437-42A4-B8CF-47CA26BD35F0}" destId="{AE073837-4569-40B3-9ED3-4DB486EB9FCB}" srcOrd="6" destOrd="0" presId="urn:microsoft.com/office/officeart/2005/8/layout/lProcess2"/>
    <dgm:cxn modelId="{D972ADAF-F35D-4F7E-A033-19124EB06B8C}" type="presParOf" srcId="{61FF6FA4-F437-42A4-B8CF-47CA26BD35F0}" destId="{26E0BC4E-3922-4C51-9002-1173FDB91495}" srcOrd="7" destOrd="0" presId="urn:microsoft.com/office/officeart/2005/8/layout/lProcess2"/>
    <dgm:cxn modelId="{5C569A2E-B47F-4F59-96C7-606894B68459}" type="presParOf" srcId="{61FF6FA4-F437-42A4-B8CF-47CA26BD35F0}" destId="{5D8216FD-8962-4F2E-8FD9-2A7199267AFD}" srcOrd="8" destOrd="0" presId="urn:microsoft.com/office/officeart/2005/8/layout/lProcess2"/>
    <dgm:cxn modelId="{51B5673F-441D-474C-B051-5E60E14EF3A7}" type="presParOf" srcId="{61FF6FA4-F437-42A4-B8CF-47CA26BD35F0}" destId="{FCD97B3A-9C5A-406F-BD32-5DDE6599E36A}" srcOrd="9" destOrd="0" presId="urn:microsoft.com/office/officeart/2005/8/layout/lProcess2"/>
    <dgm:cxn modelId="{2D6BB66E-4745-4598-9FB8-1D7A56C9591D}" type="presParOf" srcId="{61FF6FA4-F437-42A4-B8CF-47CA26BD35F0}" destId="{A94CA417-950C-460C-8791-F3F5662757BA}" srcOrd="10" destOrd="0" presId="urn:microsoft.com/office/officeart/2005/8/layout/lProcess2"/>
    <dgm:cxn modelId="{207E674D-9492-4EF3-B779-20ADB31D5E68}" type="presParOf" srcId="{61FF6FA4-F437-42A4-B8CF-47CA26BD35F0}" destId="{C26F4117-7BCF-47A4-AB1C-6274FAF00252}" srcOrd="11" destOrd="0" presId="urn:microsoft.com/office/officeart/2005/8/layout/lProcess2"/>
    <dgm:cxn modelId="{BDE98BC6-2809-40AE-AC51-7F13C7F77CDB}" type="presParOf" srcId="{61FF6FA4-F437-42A4-B8CF-47CA26BD35F0}" destId="{48EAC690-D32C-41EF-8E2A-267D3C6AC825}" srcOrd="12" destOrd="0" presId="urn:microsoft.com/office/officeart/2005/8/layout/lProcess2"/>
    <dgm:cxn modelId="{12156242-BEE7-4121-90E3-8255491E5DFE}" type="presParOf" srcId="{61FF6FA4-F437-42A4-B8CF-47CA26BD35F0}" destId="{EF70EA87-6EBA-4E62-ACFD-C95BE6503B31}" srcOrd="13" destOrd="0" presId="urn:microsoft.com/office/officeart/2005/8/layout/lProcess2"/>
    <dgm:cxn modelId="{77D180D1-C65F-466C-A86A-7907156B1B38}" type="presParOf" srcId="{61FF6FA4-F437-42A4-B8CF-47CA26BD35F0}" destId="{6A94B9D1-8D96-4093-81CD-D9651FDC5D0F}" srcOrd="1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4593B-661B-4267-9429-514A0DD3A311}">
      <dsp:nvSpPr>
        <dsp:cNvPr id="0" name=""/>
        <dsp:cNvSpPr/>
      </dsp:nvSpPr>
      <dsp:spPr>
        <a:xfrm>
          <a:off x="1004" y="0"/>
          <a:ext cx="2611933" cy="4833958"/>
        </a:xfrm>
        <a:prstGeom prst="roundRect">
          <a:avLst>
            <a:gd name="adj" fmla="val 10000"/>
          </a:avLst>
        </a:prstGeom>
        <a:noFill/>
        <a:ln>
          <a:solidFill>
            <a:schemeClr val="tx1"/>
          </a:solid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err="1" smtClean="0"/>
            <a:t>Jangka</a:t>
          </a:r>
          <a:r>
            <a:rPr lang="en-US" sz="3200" kern="1200" dirty="0" smtClean="0"/>
            <a:t> </a:t>
          </a:r>
          <a:r>
            <a:rPr lang="en-US" sz="3200" kern="1200" dirty="0" err="1" smtClean="0"/>
            <a:t>Pendek</a:t>
          </a:r>
          <a:r>
            <a:rPr lang="en-US" sz="3200" kern="1200" dirty="0" smtClean="0"/>
            <a:t> </a:t>
          </a:r>
          <a:endParaRPr lang="en-US" sz="3200" kern="1200" dirty="0"/>
        </a:p>
      </dsp:txBody>
      <dsp:txXfrm>
        <a:off x="1004" y="0"/>
        <a:ext cx="2611933" cy="1450187"/>
      </dsp:txXfrm>
    </dsp:sp>
    <dsp:sp modelId="{A7B9BB9D-BCAC-4B65-A1C0-1B088E01C341}">
      <dsp:nvSpPr>
        <dsp:cNvPr id="0" name=""/>
        <dsp:cNvSpPr/>
      </dsp:nvSpPr>
      <dsp:spPr>
        <a:xfrm>
          <a:off x="262197" y="1450600"/>
          <a:ext cx="2089546" cy="949679"/>
        </a:xfrm>
        <a:prstGeom prst="roundRect">
          <a:avLst>
            <a:gd name="adj" fmla="val 10000"/>
          </a:avLst>
        </a:prstGeom>
        <a:noFill/>
        <a:ln>
          <a:solidFill>
            <a:schemeClr val="tx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id-ID" sz="1600" kern="1200" dirty="0" smtClean="0">
              <a:solidFill>
                <a:srgbClr val="000000"/>
              </a:solidFill>
            </a:rPr>
            <a:t>Ketoasidosis </a:t>
          </a:r>
          <a:r>
            <a:rPr lang="en-US" sz="1600" kern="1200" dirty="0" err="1" smtClean="0">
              <a:solidFill>
                <a:srgbClr val="000000"/>
              </a:solidFill>
            </a:rPr>
            <a:t>Diabeti</a:t>
          </a:r>
          <a:r>
            <a:rPr lang="id-ID" sz="1600" kern="1200" dirty="0" smtClean="0">
              <a:solidFill>
                <a:srgbClr val="000000"/>
              </a:solidFill>
            </a:rPr>
            <a:t>k (KAD)</a:t>
          </a:r>
          <a:r>
            <a:rPr lang="en-US" sz="1600" kern="1200" dirty="0" smtClean="0">
              <a:solidFill>
                <a:srgbClr val="000000"/>
              </a:solidFill>
            </a:rPr>
            <a:t> </a:t>
          </a:r>
          <a:endParaRPr lang="en-US" sz="1600" kern="1200" dirty="0">
            <a:solidFill>
              <a:srgbClr val="000000"/>
            </a:solidFill>
          </a:endParaRPr>
        </a:p>
      </dsp:txBody>
      <dsp:txXfrm>
        <a:off x="290012" y="1478415"/>
        <a:ext cx="2033916" cy="894049"/>
      </dsp:txXfrm>
    </dsp:sp>
    <dsp:sp modelId="{F8351C1D-6699-4FAE-A7F3-ECE18A2D2DB8}">
      <dsp:nvSpPr>
        <dsp:cNvPr id="0" name=""/>
        <dsp:cNvSpPr/>
      </dsp:nvSpPr>
      <dsp:spPr>
        <a:xfrm>
          <a:off x="262197" y="2546384"/>
          <a:ext cx="2089546" cy="949679"/>
        </a:xfrm>
        <a:prstGeom prst="roundRect">
          <a:avLst>
            <a:gd name="adj" fmla="val 10000"/>
          </a:avLst>
        </a:prstGeom>
        <a:noFill/>
        <a:ln>
          <a:solidFill>
            <a:schemeClr val="tx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err="1" smtClean="0">
              <a:solidFill>
                <a:srgbClr val="000000"/>
              </a:solidFill>
            </a:rPr>
            <a:t>Hipoglikemia</a:t>
          </a:r>
          <a:endParaRPr lang="en-US" sz="1600" kern="1200" dirty="0">
            <a:solidFill>
              <a:srgbClr val="000000"/>
            </a:solidFill>
          </a:endParaRPr>
        </a:p>
      </dsp:txBody>
      <dsp:txXfrm>
        <a:off x="290012" y="2574199"/>
        <a:ext cx="2033916" cy="894049"/>
      </dsp:txXfrm>
    </dsp:sp>
    <dsp:sp modelId="{FBB3FED8-1588-4655-8CD9-06B6D96ED40C}">
      <dsp:nvSpPr>
        <dsp:cNvPr id="0" name=""/>
        <dsp:cNvSpPr/>
      </dsp:nvSpPr>
      <dsp:spPr>
        <a:xfrm>
          <a:off x="262197" y="3642167"/>
          <a:ext cx="2089546" cy="949679"/>
        </a:xfrm>
        <a:prstGeom prst="roundRect">
          <a:avLst>
            <a:gd name="adj" fmla="val 10000"/>
          </a:avLst>
        </a:prstGeom>
        <a:noFill/>
        <a:ln>
          <a:solidFill>
            <a:schemeClr val="tx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err="1" smtClean="0">
              <a:solidFill>
                <a:srgbClr val="000000"/>
              </a:solidFill>
            </a:rPr>
            <a:t>Hiperglikemi</a:t>
          </a:r>
          <a:endParaRPr lang="en-US" sz="1600" kern="1200" dirty="0">
            <a:solidFill>
              <a:srgbClr val="000000"/>
            </a:solidFill>
          </a:endParaRPr>
        </a:p>
      </dsp:txBody>
      <dsp:txXfrm>
        <a:off x="290012" y="3669982"/>
        <a:ext cx="2033916" cy="894049"/>
      </dsp:txXfrm>
    </dsp:sp>
    <dsp:sp modelId="{B6CA2B4F-DB83-405E-AE11-D8A27D1AD015}">
      <dsp:nvSpPr>
        <dsp:cNvPr id="0" name=""/>
        <dsp:cNvSpPr/>
      </dsp:nvSpPr>
      <dsp:spPr>
        <a:xfrm>
          <a:off x="2808833" y="0"/>
          <a:ext cx="2611933" cy="4833958"/>
        </a:xfrm>
        <a:prstGeom prst="roundRect">
          <a:avLst>
            <a:gd name="adj" fmla="val 10000"/>
          </a:avLst>
        </a:prstGeom>
        <a:noFill/>
        <a:ln>
          <a:solidFill>
            <a:schemeClr val="tx1"/>
          </a:solid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err="1" smtClean="0"/>
            <a:t>Jangka</a:t>
          </a:r>
          <a:r>
            <a:rPr lang="en-US" sz="3200" kern="1200" dirty="0" smtClean="0"/>
            <a:t> </a:t>
          </a:r>
          <a:r>
            <a:rPr lang="en-US" sz="3200" kern="1200" dirty="0" err="1" smtClean="0"/>
            <a:t>Panjang</a:t>
          </a:r>
          <a:endParaRPr lang="en-US" sz="3200" kern="1200" dirty="0"/>
        </a:p>
      </dsp:txBody>
      <dsp:txXfrm>
        <a:off x="2808833" y="0"/>
        <a:ext cx="2611933" cy="1450187"/>
      </dsp:txXfrm>
    </dsp:sp>
    <dsp:sp modelId="{67A1A61D-8A82-43BB-A07B-31F0AC28AC0E}">
      <dsp:nvSpPr>
        <dsp:cNvPr id="0" name=""/>
        <dsp:cNvSpPr/>
      </dsp:nvSpPr>
      <dsp:spPr>
        <a:xfrm>
          <a:off x="3070026" y="1451603"/>
          <a:ext cx="2089546" cy="1457504"/>
        </a:xfrm>
        <a:prstGeom prst="roundRect">
          <a:avLst>
            <a:gd name="adj" fmla="val 10000"/>
          </a:avLst>
        </a:prstGeom>
        <a:noFill/>
        <a:ln>
          <a:solidFill>
            <a:schemeClr val="tx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err="1" smtClean="0">
              <a:solidFill>
                <a:srgbClr val="000000"/>
              </a:solidFill>
            </a:rPr>
            <a:t>Makrovaskuler</a:t>
          </a:r>
          <a:r>
            <a:rPr lang="en-US" sz="1400" kern="1200" dirty="0" smtClean="0">
              <a:solidFill>
                <a:srgbClr val="000000"/>
              </a:solidFill>
            </a:rPr>
            <a:t> : </a:t>
          </a:r>
          <a:r>
            <a:rPr lang="en-US" sz="1400" kern="1200" dirty="0" err="1" smtClean="0">
              <a:solidFill>
                <a:srgbClr val="000000"/>
              </a:solidFill>
            </a:rPr>
            <a:t>aterosklerosis</a:t>
          </a:r>
          <a:r>
            <a:rPr lang="en-US" sz="1400" kern="1200" dirty="0" smtClean="0">
              <a:solidFill>
                <a:srgbClr val="000000"/>
              </a:solidFill>
            </a:rPr>
            <a:t> </a:t>
          </a:r>
          <a:r>
            <a:rPr lang="en-US" sz="1400" kern="1200" dirty="0" smtClean="0">
              <a:solidFill>
                <a:srgbClr val="000000"/>
              </a:solidFill>
              <a:sym typeface="Wingdings" pitchFamily="2" charset="2"/>
            </a:rPr>
            <a:t> </a:t>
          </a:r>
          <a:r>
            <a:rPr lang="en-US" sz="1400" kern="1200" dirty="0" err="1" smtClean="0">
              <a:solidFill>
                <a:srgbClr val="000000"/>
              </a:solidFill>
              <a:sym typeface="Wingdings" pitchFamily="2" charset="2"/>
            </a:rPr>
            <a:t>Peny.Jantung</a:t>
          </a:r>
          <a:r>
            <a:rPr lang="en-US" sz="1400" kern="1200" dirty="0" smtClean="0">
              <a:solidFill>
                <a:srgbClr val="000000"/>
              </a:solidFill>
              <a:sym typeface="Wingdings" pitchFamily="2" charset="2"/>
            </a:rPr>
            <a:t> / </a:t>
          </a:r>
          <a:r>
            <a:rPr lang="en-US" sz="1400" kern="1200" dirty="0" err="1" smtClean="0">
              <a:solidFill>
                <a:srgbClr val="000000"/>
              </a:solidFill>
              <a:sym typeface="Wingdings" pitchFamily="2" charset="2"/>
            </a:rPr>
            <a:t>pembuluh</a:t>
          </a:r>
          <a:r>
            <a:rPr lang="en-US" sz="1400" kern="1200" dirty="0" smtClean="0">
              <a:solidFill>
                <a:srgbClr val="000000"/>
              </a:solidFill>
              <a:sym typeface="Wingdings" pitchFamily="2" charset="2"/>
            </a:rPr>
            <a:t> </a:t>
          </a:r>
          <a:r>
            <a:rPr lang="en-US" sz="1400" kern="1200" dirty="0" err="1" smtClean="0">
              <a:solidFill>
                <a:srgbClr val="000000"/>
              </a:solidFill>
              <a:sym typeface="Wingdings" pitchFamily="2" charset="2"/>
            </a:rPr>
            <a:t>darah</a:t>
          </a:r>
          <a:r>
            <a:rPr lang="en-US" sz="1400" kern="1200" dirty="0" smtClean="0">
              <a:solidFill>
                <a:srgbClr val="000000"/>
              </a:solidFill>
              <a:sym typeface="Wingdings" pitchFamily="2" charset="2"/>
            </a:rPr>
            <a:t>.</a:t>
          </a:r>
          <a:endParaRPr lang="en-US" sz="1400" kern="1200" dirty="0">
            <a:solidFill>
              <a:srgbClr val="000000"/>
            </a:solidFill>
          </a:endParaRPr>
        </a:p>
      </dsp:txBody>
      <dsp:txXfrm>
        <a:off x="3112715" y="1494292"/>
        <a:ext cx="2004168" cy="1372126"/>
      </dsp:txXfrm>
    </dsp:sp>
    <dsp:sp modelId="{4AFCE951-8154-4D0C-8742-13A5528DF534}">
      <dsp:nvSpPr>
        <dsp:cNvPr id="0" name=""/>
        <dsp:cNvSpPr/>
      </dsp:nvSpPr>
      <dsp:spPr>
        <a:xfrm>
          <a:off x="3070026" y="3133339"/>
          <a:ext cx="2089546" cy="1457504"/>
        </a:xfrm>
        <a:prstGeom prst="roundRect">
          <a:avLst>
            <a:gd name="adj" fmla="val 10000"/>
          </a:avLst>
        </a:prstGeom>
        <a:noFill/>
        <a:ln>
          <a:solidFill>
            <a:schemeClr val="tx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err="1" smtClean="0">
              <a:solidFill>
                <a:srgbClr val="000000"/>
              </a:solidFill>
            </a:rPr>
            <a:t>Mikrovaskuler</a:t>
          </a:r>
          <a:r>
            <a:rPr lang="en-US" sz="1400" kern="1200" dirty="0" smtClean="0">
              <a:solidFill>
                <a:srgbClr val="000000"/>
              </a:solidFill>
            </a:rPr>
            <a:t> :  </a:t>
          </a:r>
          <a:r>
            <a:rPr lang="en-US" sz="1400" kern="1200" dirty="0" err="1" smtClean="0">
              <a:solidFill>
                <a:srgbClr val="000000"/>
              </a:solidFill>
            </a:rPr>
            <a:t>Retinopati</a:t>
          </a:r>
          <a:r>
            <a:rPr lang="en-US" sz="1400" kern="1200" dirty="0" smtClean="0">
              <a:solidFill>
                <a:srgbClr val="000000"/>
              </a:solidFill>
            </a:rPr>
            <a:t>, </a:t>
          </a:r>
          <a:r>
            <a:rPr lang="en-US" sz="1400" kern="1200" dirty="0" err="1" smtClean="0">
              <a:solidFill>
                <a:srgbClr val="000000"/>
              </a:solidFill>
            </a:rPr>
            <a:t>Nefropati</a:t>
          </a:r>
          <a:r>
            <a:rPr lang="en-US" sz="1400" kern="1200" dirty="0" smtClean="0">
              <a:solidFill>
                <a:srgbClr val="000000"/>
              </a:solidFill>
            </a:rPr>
            <a:t>, </a:t>
          </a:r>
          <a:r>
            <a:rPr lang="en-US" sz="1400" kern="1200" dirty="0" err="1" smtClean="0">
              <a:solidFill>
                <a:srgbClr val="000000"/>
              </a:solidFill>
            </a:rPr>
            <a:t>Neuropati</a:t>
          </a:r>
          <a:r>
            <a:rPr lang="en-US" sz="1400" kern="1200" dirty="0" smtClean="0">
              <a:solidFill>
                <a:srgbClr val="000000"/>
              </a:solidFill>
            </a:rPr>
            <a:t> </a:t>
          </a:r>
          <a:endParaRPr lang="en-US" sz="1400" kern="1200" dirty="0">
            <a:solidFill>
              <a:srgbClr val="000000"/>
            </a:solidFill>
          </a:endParaRPr>
        </a:p>
      </dsp:txBody>
      <dsp:txXfrm>
        <a:off x="3112715" y="3176028"/>
        <a:ext cx="2004168" cy="1372126"/>
      </dsp:txXfrm>
    </dsp:sp>
    <dsp:sp modelId="{D044D3A6-FFCB-4799-A542-6AACE77843AD}">
      <dsp:nvSpPr>
        <dsp:cNvPr id="0" name=""/>
        <dsp:cNvSpPr/>
      </dsp:nvSpPr>
      <dsp:spPr>
        <a:xfrm>
          <a:off x="5616661" y="0"/>
          <a:ext cx="2611933" cy="4833958"/>
        </a:xfrm>
        <a:prstGeom prst="roundRect">
          <a:avLst>
            <a:gd name="adj" fmla="val 10000"/>
          </a:avLst>
        </a:prstGeom>
        <a:noFill/>
        <a:ln>
          <a:solidFill>
            <a:schemeClr val="tx1"/>
          </a:solid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t>Komplikasi lain dan keadaan yang berhubungan</a:t>
          </a:r>
          <a:endParaRPr lang="en-US" sz="2000" kern="1200" dirty="0"/>
        </a:p>
      </dsp:txBody>
      <dsp:txXfrm>
        <a:off x="5616661" y="0"/>
        <a:ext cx="2611933" cy="1450187"/>
      </dsp:txXfrm>
    </dsp:sp>
    <dsp:sp modelId="{178337E0-497E-47AE-B1F7-B46501C95A6A}">
      <dsp:nvSpPr>
        <dsp:cNvPr id="0" name=""/>
        <dsp:cNvSpPr/>
      </dsp:nvSpPr>
      <dsp:spPr>
        <a:xfrm>
          <a:off x="5877855" y="1451072"/>
          <a:ext cx="2089546" cy="345965"/>
        </a:xfrm>
        <a:prstGeom prst="roundRect">
          <a:avLst>
            <a:gd name="adj" fmla="val 10000"/>
          </a:avLst>
        </a:prstGeom>
        <a:noFill/>
        <a:ln>
          <a:solidFill>
            <a:schemeClr val="tx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id-ID" sz="1000" kern="1200" dirty="0" smtClean="0">
              <a:solidFill>
                <a:srgbClr val="000000"/>
              </a:solidFill>
            </a:rPr>
            <a:t>Gangguan pertumbuhan, perkembangan, dan pubertas</a:t>
          </a:r>
          <a:endParaRPr lang="en-US" sz="1000" kern="1200" dirty="0">
            <a:solidFill>
              <a:srgbClr val="000000"/>
            </a:solidFill>
          </a:endParaRPr>
        </a:p>
      </dsp:txBody>
      <dsp:txXfrm>
        <a:off x="5887988" y="1461205"/>
        <a:ext cx="2069280" cy="325699"/>
      </dsp:txXfrm>
    </dsp:sp>
    <dsp:sp modelId="{1D12ADDE-6D9A-44BE-BBC0-285B19836A62}">
      <dsp:nvSpPr>
        <dsp:cNvPr id="0" name=""/>
        <dsp:cNvSpPr/>
      </dsp:nvSpPr>
      <dsp:spPr>
        <a:xfrm>
          <a:off x="5877855" y="1850263"/>
          <a:ext cx="2089546" cy="345965"/>
        </a:xfrm>
        <a:prstGeom prst="roundRect">
          <a:avLst>
            <a:gd name="adj" fmla="val 10000"/>
          </a:avLst>
        </a:prstGeom>
        <a:noFill/>
        <a:ln>
          <a:solidFill>
            <a:schemeClr val="tx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id-ID" sz="1000" kern="1200" dirty="0" smtClean="0">
              <a:solidFill>
                <a:srgbClr val="000000"/>
              </a:solidFill>
            </a:rPr>
            <a:t>Hipotiroid dan hipertiroid</a:t>
          </a:r>
          <a:endParaRPr lang="en-US" sz="1000" kern="1200" dirty="0">
            <a:solidFill>
              <a:srgbClr val="000000"/>
            </a:solidFill>
          </a:endParaRPr>
        </a:p>
      </dsp:txBody>
      <dsp:txXfrm>
        <a:off x="5887988" y="1860396"/>
        <a:ext cx="2069280" cy="325699"/>
      </dsp:txXfrm>
    </dsp:sp>
    <dsp:sp modelId="{77BC179E-6244-4EC1-A680-A8CE0C4F417D}">
      <dsp:nvSpPr>
        <dsp:cNvPr id="0" name=""/>
        <dsp:cNvSpPr/>
      </dsp:nvSpPr>
      <dsp:spPr>
        <a:xfrm>
          <a:off x="5877855" y="2249454"/>
          <a:ext cx="2089546" cy="345965"/>
        </a:xfrm>
        <a:prstGeom prst="roundRect">
          <a:avLst>
            <a:gd name="adj" fmla="val 10000"/>
          </a:avLst>
        </a:prstGeom>
        <a:noFill/>
        <a:ln>
          <a:solidFill>
            <a:schemeClr val="tx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err="1" smtClean="0">
              <a:solidFill>
                <a:srgbClr val="000000"/>
              </a:solidFill>
            </a:rPr>
            <a:t>Lipod</a:t>
          </a:r>
          <a:r>
            <a:rPr lang="id-ID" sz="1000" kern="1200" dirty="0" smtClean="0">
              <a:solidFill>
                <a:srgbClr val="000000"/>
              </a:solidFill>
            </a:rPr>
            <a:t>i</a:t>
          </a:r>
          <a:r>
            <a:rPr lang="en-US" sz="1000" kern="1200" dirty="0" err="1" smtClean="0">
              <a:solidFill>
                <a:srgbClr val="000000"/>
              </a:solidFill>
            </a:rPr>
            <a:t>str</a:t>
          </a:r>
          <a:r>
            <a:rPr lang="id-ID" sz="1000" kern="1200" dirty="0" smtClean="0">
              <a:solidFill>
                <a:srgbClr val="000000"/>
              </a:solidFill>
            </a:rPr>
            <a:t>ofi</a:t>
          </a:r>
          <a:endParaRPr lang="en-US" sz="1000" kern="1200" dirty="0">
            <a:solidFill>
              <a:srgbClr val="000000"/>
            </a:solidFill>
          </a:endParaRPr>
        </a:p>
      </dsp:txBody>
      <dsp:txXfrm>
        <a:off x="5887988" y="2259587"/>
        <a:ext cx="2069280" cy="325699"/>
      </dsp:txXfrm>
    </dsp:sp>
    <dsp:sp modelId="{AE073837-4569-40B3-9ED3-4DB486EB9FCB}">
      <dsp:nvSpPr>
        <dsp:cNvPr id="0" name=""/>
        <dsp:cNvSpPr/>
      </dsp:nvSpPr>
      <dsp:spPr>
        <a:xfrm>
          <a:off x="5877855" y="2648645"/>
          <a:ext cx="2089546" cy="345965"/>
        </a:xfrm>
        <a:prstGeom prst="roundRect">
          <a:avLst>
            <a:gd name="adj" fmla="val 10000"/>
          </a:avLst>
        </a:prstGeom>
        <a:noFill/>
        <a:ln>
          <a:solidFill>
            <a:schemeClr val="tx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US" sz="1000" kern="1200" dirty="0" err="1" smtClean="0">
              <a:solidFill>
                <a:srgbClr val="000000"/>
              </a:solidFill>
            </a:rPr>
            <a:t>Gastropa</a:t>
          </a:r>
          <a:r>
            <a:rPr lang="id-ID" sz="1000" kern="1200" dirty="0" smtClean="0">
              <a:solidFill>
                <a:srgbClr val="000000"/>
              </a:solidFill>
            </a:rPr>
            <a:t>ti</a:t>
          </a:r>
          <a:endParaRPr lang="en-US" sz="1000" kern="1200" dirty="0">
            <a:solidFill>
              <a:srgbClr val="000000"/>
            </a:solidFill>
          </a:endParaRPr>
        </a:p>
      </dsp:txBody>
      <dsp:txXfrm>
        <a:off x="5887988" y="2658778"/>
        <a:ext cx="2069280" cy="325699"/>
      </dsp:txXfrm>
    </dsp:sp>
    <dsp:sp modelId="{5D8216FD-8962-4F2E-8FD9-2A7199267AFD}">
      <dsp:nvSpPr>
        <dsp:cNvPr id="0" name=""/>
        <dsp:cNvSpPr/>
      </dsp:nvSpPr>
      <dsp:spPr>
        <a:xfrm>
          <a:off x="5877855" y="3047836"/>
          <a:ext cx="2089546" cy="345965"/>
        </a:xfrm>
        <a:prstGeom prst="roundRect">
          <a:avLst>
            <a:gd name="adj" fmla="val 10000"/>
          </a:avLst>
        </a:prstGeom>
        <a:noFill/>
        <a:ln>
          <a:solidFill>
            <a:schemeClr val="tx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id-ID" sz="1000" kern="1200" dirty="0" smtClean="0">
              <a:solidFill>
                <a:srgbClr val="000000"/>
              </a:solidFill>
            </a:rPr>
            <a:t>Vitiligo</a:t>
          </a:r>
          <a:endParaRPr lang="en-US" sz="1000" kern="1200" dirty="0">
            <a:solidFill>
              <a:srgbClr val="000000"/>
            </a:solidFill>
          </a:endParaRPr>
        </a:p>
      </dsp:txBody>
      <dsp:txXfrm>
        <a:off x="5887988" y="3057969"/>
        <a:ext cx="2069280" cy="325699"/>
      </dsp:txXfrm>
    </dsp:sp>
    <dsp:sp modelId="{A94CA417-950C-460C-8791-F3F5662757BA}">
      <dsp:nvSpPr>
        <dsp:cNvPr id="0" name=""/>
        <dsp:cNvSpPr/>
      </dsp:nvSpPr>
      <dsp:spPr>
        <a:xfrm>
          <a:off x="5877855" y="3447027"/>
          <a:ext cx="2089546" cy="345965"/>
        </a:xfrm>
        <a:prstGeom prst="roundRect">
          <a:avLst>
            <a:gd name="adj" fmla="val 10000"/>
          </a:avLst>
        </a:prstGeom>
        <a:noFill/>
        <a:ln>
          <a:solidFill>
            <a:schemeClr val="tx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id-ID" sz="1000" kern="1200" dirty="0" smtClean="0">
              <a:solidFill>
                <a:srgbClr val="000000"/>
              </a:solidFill>
            </a:rPr>
            <a:t>Insufisiensi adrenal primer</a:t>
          </a:r>
          <a:endParaRPr lang="en-US" sz="1000" kern="1200" dirty="0">
            <a:solidFill>
              <a:srgbClr val="000000"/>
            </a:solidFill>
          </a:endParaRPr>
        </a:p>
      </dsp:txBody>
      <dsp:txXfrm>
        <a:off x="5887988" y="3457160"/>
        <a:ext cx="2069280" cy="325699"/>
      </dsp:txXfrm>
    </dsp:sp>
    <dsp:sp modelId="{48EAC690-D32C-41EF-8E2A-267D3C6AC825}">
      <dsp:nvSpPr>
        <dsp:cNvPr id="0" name=""/>
        <dsp:cNvSpPr/>
      </dsp:nvSpPr>
      <dsp:spPr>
        <a:xfrm>
          <a:off x="5877855" y="3846218"/>
          <a:ext cx="2089546" cy="345965"/>
        </a:xfrm>
        <a:prstGeom prst="roundRect">
          <a:avLst>
            <a:gd name="adj" fmla="val 10000"/>
          </a:avLst>
        </a:prstGeom>
        <a:noFill/>
        <a:ln>
          <a:solidFill>
            <a:schemeClr val="tx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id-ID" sz="1000" kern="1200" dirty="0" smtClean="0">
              <a:solidFill>
                <a:srgbClr val="000000"/>
              </a:solidFill>
            </a:rPr>
            <a:t>Necrobiosis lipoidica Diabetikorum</a:t>
          </a:r>
          <a:endParaRPr lang="en-US" sz="1000" kern="1200" dirty="0">
            <a:solidFill>
              <a:srgbClr val="000000"/>
            </a:solidFill>
          </a:endParaRPr>
        </a:p>
      </dsp:txBody>
      <dsp:txXfrm>
        <a:off x="5887988" y="3856351"/>
        <a:ext cx="2069280" cy="325699"/>
      </dsp:txXfrm>
    </dsp:sp>
    <dsp:sp modelId="{6A94B9D1-8D96-4093-81CD-D9651FDC5D0F}">
      <dsp:nvSpPr>
        <dsp:cNvPr id="0" name=""/>
        <dsp:cNvSpPr/>
      </dsp:nvSpPr>
      <dsp:spPr>
        <a:xfrm>
          <a:off x="5877855" y="4245409"/>
          <a:ext cx="2089546" cy="345965"/>
        </a:xfrm>
        <a:prstGeom prst="roundRect">
          <a:avLst>
            <a:gd name="adj" fmla="val 10000"/>
          </a:avLst>
        </a:prstGeom>
        <a:noFill/>
        <a:ln>
          <a:solidFill>
            <a:schemeClr val="tx1"/>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id-ID" sz="1000" kern="1200" dirty="0" smtClean="0">
              <a:solidFill>
                <a:srgbClr val="000000"/>
              </a:solidFill>
            </a:rPr>
            <a:t>Gangguan gerakan sendi</a:t>
          </a:r>
          <a:endParaRPr lang="en-US" sz="1000" kern="1200" dirty="0">
            <a:solidFill>
              <a:srgbClr val="000000"/>
            </a:solidFill>
          </a:endParaRPr>
        </a:p>
      </dsp:txBody>
      <dsp:txXfrm>
        <a:off x="5887988" y="4255542"/>
        <a:ext cx="2069280" cy="32569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B4621A1-C04B-44C1-AC18-592E25CA240C}" type="datetime1">
              <a:rPr lang="en-US"/>
              <a:pPr>
                <a:defRPr/>
              </a:pPr>
              <a:t>10/25/2011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55BC23A-4DF2-4FC2-AB05-B495EB3126C4}" type="slidenum">
              <a:rPr lang="en-US"/>
              <a:pPr>
                <a:defRPr/>
              </a:pPr>
              <a:t>‹#›</a:t>
            </a:fld>
            <a:endParaRPr lang="en-US"/>
          </a:p>
        </p:txBody>
      </p:sp>
    </p:spTree>
    <p:extLst>
      <p:ext uri="{BB962C8B-B14F-4D97-AF65-F5344CB8AC3E}">
        <p14:creationId xmlns:p14="http://schemas.microsoft.com/office/powerpoint/2010/main" val="666330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E0125721-3623-4616-85E3-EAF3607A9586}" type="datetime1">
              <a:rPr lang="en-US"/>
              <a:pPr>
                <a:defRPr/>
              </a:pPr>
              <a:t>10/25/2011</a:t>
            </a:fld>
            <a:endParaRPr lang="en-US"/>
          </a:p>
        </p:txBody>
      </p:sp>
      <p:sp>
        <p:nvSpPr>
          <p:cNvPr id="409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E7545F5-6B1E-43C4-AD25-B5492AAB5E84}" type="slidenum">
              <a:rPr lang="en-US"/>
              <a:pPr>
                <a:defRPr/>
              </a:pPr>
              <a:t>‹#›</a:t>
            </a:fld>
            <a:endParaRPr lang="en-US"/>
          </a:p>
        </p:txBody>
      </p:sp>
    </p:spTree>
    <p:extLst>
      <p:ext uri="{BB962C8B-B14F-4D97-AF65-F5344CB8AC3E}">
        <p14:creationId xmlns:p14="http://schemas.microsoft.com/office/powerpoint/2010/main" val="2847276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1257F830-288E-497E-B34D-6B68D65DAF35}"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64E2CF0D-B99A-4F9F-AE97-A20B58560F01}"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447289AD-3E22-4518-BB92-70E794375611}"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3C2C796F-C4BF-4E94-BE9F-5F23A4092967}"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1236887F-7745-49B7-A9A3-B062D76ADA71}"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C42234AB-76FD-4F32-AAE5-9ADB3312E440}"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30B6826A-DEC2-4773-A585-C414253D797D}"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C5DE7540-8BC9-42F4-BDCC-C878C41ABCA4}"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92A6E5CF-5250-40B2-B765-DB096BEC0296}"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6E55307F-25D1-4224-A779-239C744E1A98}"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F73B2931-64B7-45D5-A64E-C1AFC87D4A17}"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5E3711A9-A437-4465-B6CA-FD824D6FA2A3}"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75880C02-7275-4FC5-BB41-475DAA5B1365}"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AA928D68-954D-4998-B741-C9199F5B65CD}"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E340EDAC-EABD-4DA4-8A6A-A2E3D466BB7F}"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8D2C650E-77F8-4D8F-A50F-9E639BD96E84}"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942E11C3-9B30-43C9-9189-A1627FCA33DB}"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EBF818BC-8822-4011-ABCC-99F3F523462C}"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1289FC05-FC33-4A60-A166-B89A2B2EE89F}"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0EEFBEFF-C682-4D4F-AA3D-A551CB1B05E7}"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6CC8C6D8-B534-457A-99E0-610CB8139649}"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80FF39FC-2F38-4685-8996-852FB1BA96C6}"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211E5E3A-D791-4DE5-B295-F99EC7796EB9}"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963E1FD2-F3A2-463E-9B6F-27C019DFAF01}"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25A3D77A-380C-4867-BF27-48540F2235E7}"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7F2F41A4-2AA5-4558-A516-8B3F626F0CF8}"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6CC981D0-4CE9-413E-BA4B-7F11C36CD611}"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2"/>
          <p:cNvSpPr>
            <a:spLocks noChangeArrowheads="1" noTextEdit="1"/>
          </p:cNvSpPr>
          <p:nvPr>
            <p:ph type="sldImg"/>
          </p:nvPr>
        </p:nvSpPr>
        <p:spPr>
          <a:xfrm>
            <a:off x="1339850" y="914400"/>
            <a:ext cx="4178300" cy="3135313"/>
          </a:xfrm>
          <a:solidFill>
            <a:srgbClr val="FFFFFF"/>
          </a:solidFill>
          <a:ln/>
        </p:spPr>
      </p:sp>
      <p:sp>
        <p:nvSpPr>
          <p:cNvPr id="75779" name="Text Box 3"/>
          <p:cNvSpPr>
            <a:spLocks noChangeArrowheads="1"/>
          </p:cNvSpPr>
          <p:nvPr>
            <p:ph type="body" idx="1"/>
          </p:nvPr>
        </p:nvSpPr>
        <p:spPr>
          <a:xfrm>
            <a:off x="1046163" y="4352925"/>
            <a:ext cx="4770437" cy="347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15900" indent="-215900" defTabSz="457200" eaLnBrk="1" hangingPunct="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z="1600" smtClean="0">
                <a:latin typeface="Calibri" pitchFamily="-111" charset="0"/>
              </a:rPr>
              <a:t>Figure 1. Measurements of Glycosylated Hemoglobin and Blood Glucose in Patients with IDDM Receiving Intensive or Conventional Therapy. Panel A shows the medians of all quarterly glycosylated hemoglobin values, with the 25th and 75th percentiles of the yearly values indicated by the vertical lines. The differences between treatments were statistically significant (P&lt;0.001) from three months until the end of the study. Panel B shows the medians of the quarterly mean values for the seven capillary-blood glucose measurements in a 24-hour period in each patient, with the 25th and 75th percentiles indicated by the vertical lines. The differences between treatments were statistically significant (P&lt;0.001) at each of the seven testing times.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2"/>
          <p:cNvSpPr>
            <a:spLocks noChangeArrowheads="1" noTextEdit="1"/>
          </p:cNvSpPr>
          <p:nvPr>
            <p:ph type="sldImg"/>
          </p:nvPr>
        </p:nvSpPr>
        <p:spPr>
          <a:xfrm>
            <a:off x="1339850" y="914400"/>
            <a:ext cx="4178300" cy="3135313"/>
          </a:xfrm>
          <a:solidFill>
            <a:srgbClr val="FFFFFF"/>
          </a:solidFill>
          <a:ln/>
        </p:spPr>
      </p:sp>
      <p:sp>
        <p:nvSpPr>
          <p:cNvPr id="76803" name="Text Box 3"/>
          <p:cNvSpPr>
            <a:spLocks noChangeArrowheads="1"/>
          </p:cNvSpPr>
          <p:nvPr>
            <p:ph type="body" idx="1"/>
          </p:nvPr>
        </p:nvSpPr>
        <p:spPr>
          <a:xfrm>
            <a:off x="1046163" y="4352925"/>
            <a:ext cx="4770437" cy="3841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15900" indent="-215900" defTabSz="457200" eaLnBrk="1" hangingPunct="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z="1600" smtClean="0">
                <a:latin typeface="Calibri" pitchFamily="-111" charset="0"/>
              </a:rPr>
              <a:t>Figure 2. Cumulative Incidence of a Sustained Change in Retinopathy in Patients with IDDM Receiving Intensive or Conventional Therapy. A sustained change in the severity of retinopathy was defined as a change observed by fundus photography of at least three steps from base line that was sustained for at least six months. In the primary-prevention cohort (Panel A), intensive therapy reduced the adjusted mean risk of the onset of retinopathy by 76 percent during the course of the study, as compared with conventional therapy (P&lt;0.001). In the secondary-intervention cohort (Panel B), intensive therapy reduced the adjusted mean risk of progression of retinopathy by 54 percent as compared with conventional therapy (P&lt;0.001). The numbers of patients in each therapy group who were evaluated at years 3, 5, 7, and 9 are shown below the graphs.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2"/>
          <p:cNvSpPr>
            <a:spLocks noChangeArrowheads="1" noTextEdit="1"/>
          </p:cNvSpPr>
          <p:nvPr>
            <p:ph type="sldImg"/>
          </p:nvPr>
        </p:nvSpPr>
        <p:spPr>
          <a:xfrm>
            <a:off x="1339850" y="914400"/>
            <a:ext cx="4178300" cy="3135313"/>
          </a:xfrm>
          <a:solidFill>
            <a:srgbClr val="FFFFFF"/>
          </a:solidFill>
          <a:ln/>
        </p:spPr>
      </p:sp>
      <p:sp>
        <p:nvSpPr>
          <p:cNvPr id="77827" name="Text Box 3"/>
          <p:cNvSpPr>
            <a:spLocks noChangeArrowheads="1"/>
          </p:cNvSpPr>
          <p:nvPr>
            <p:ph type="body" idx="1"/>
          </p:nvPr>
        </p:nvSpPr>
        <p:spPr>
          <a:xfrm>
            <a:off x="1046163" y="4352925"/>
            <a:ext cx="4770437" cy="3627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15900" indent="-215900" defTabSz="457200" eaLnBrk="1" hangingPunct="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z="1600" smtClean="0">
                <a:latin typeface="Calibri" pitchFamily="-111" charset="0"/>
              </a:rPr>
              <a:t>Figure 5. Risk of Sustained Progression of Retinopathy (Panel A) and Rate of Severe Hypoglycemia (Panel B) in the Patients Receiving Intensive Therapy, According to Their Mean Glycosylated Hemoglobin Values during the Trial. Progression of retinopathy was defined as in the legend to Figure 2. In Panel A, the glycosylated hemoglobin values used were the mean of the values obtained every six months. In Panel B, the mean of the monthly values was used. Squares indicate the crude rates within deciles of the mean glycosylated hemoglobin values during the trial; each square corresponds to more than 400 patient-years. The solid lines are regression lines estimated as a function of the log of the mean glycosylated hemoglobin value in Panel A and the log of the glycosylated hemoglobin value in Panel B; the dashed lines are 95 percent confidence intervals.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50D52845-7E88-4C58-8F83-D2359A007452}"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Calibri" pitchFamily="-111" charset="0"/>
              </a:rPr>
              <a:t>Dimana??</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0BF5E4CC-2D7C-447E-B441-62C4B8323A3A}" type="slidenum">
              <a:rPr lang="en-US" smtClean="0"/>
              <a:pPr/>
              <a:t>38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D2FCAF43-132B-4906-AF96-D0E696CEFA57}"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AC7C292C-64D3-480D-A6F5-77BAE340CD4F}"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D0640D67-8922-4F92-9C79-271992CB87B5}"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DD961924-0D39-447F-B25D-B62502386821}"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Calibri" pitchFamily="-111"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C4233BF4-F831-4B63-8F54-0F127E6A6527}"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Calibri" pitchFamily="-111" charset="0"/>
              </a:rPr>
              <a:t>Cek lagi di ISPAD</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54C88B16-2FD0-4B7B-90A7-AD9D123A7B3A}"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822467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317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6046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6"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7" name="Slide Number Placeholder 22"/>
          <p:cNvSpPr>
            <a:spLocks noGrp="1"/>
          </p:cNvSpPr>
          <p:nvPr>
            <p:ph type="sldNum" sz="quarter" idx="12"/>
          </p:nvPr>
        </p:nvSpPr>
        <p:spPr>
          <a:xfrm>
            <a:off x="8610600" y="6416675"/>
            <a:ext cx="4572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C15B566-6211-45B8-BBE8-CB1DA3C565A8}" type="slidenum">
              <a:rPr lang="en-US"/>
              <a:pPr>
                <a:defRPr/>
              </a:pPr>
              <a:t>‹#›</a:t>
            </a:fld>
            <a:endParaRPr lang="en-US"/>
          </a:p>
        </p:txBody>
      </p:sp>
    </p:spTree>
    <p:extLst>
      <p:ext uri="{BB962C8B-B14F-4D97-AF65-F5344CB8AC3E}">
        <p14:creationId xmlns:p14="http://schemas.microsoft.com/office/powerpoint/2010/main" val="3948843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3250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78771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735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727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295476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7889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8522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1672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mj-cs"/>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virtualendocrinecentre.com/uploads/VMC%5CDiseaseImages/1079_insulin.jp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hyperlink" Target="http://www.virtualendocrinecentre.com/uploads/VMC%5CDiseaseImages/1079_insulin.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797175"/>
            <a:ext cx="7772400" cy="1470025"/>
          </a:xfrm>
        </p:spPr>
        <p:txBody>
          <a:bodyPr wrap="square" lIns="91440" tIns="45720" rIns="91440" bIns="45720" numCol="1" anchor="t" anchorCtr="0" compatLnSpc="1">
            <a:prstTxWarp prst="textNoShape">
              <a:avLst/>
            </a:prstTxWarp>
          </a:bodyPr>
          <a:lstStyle/>
          <a:p>
            <a:pPr eaLnBrk="1" hangingPunct="1">
              <a:defRPr/>
            </a:pPr>
            <a:r>
              <a:rPr lang="id-ID" smtClean="0">
                <a:solidFill>
                  <a:srgbClr val="CCEDB1"/>
                </a:solidFill>
                <a:effectLst>
                  <a:outerShdw blurRad="38100" dist="38100" dir="2700000" algn="tl">
                    <a:srgbClr val="C0C0C0"/>
                  </a:outerShdw>
                </a:effectLst>
                <a:latin typeface="Constantia" pitchFamily="-111" charset="0"/>
              </a:rPr>
              <a:t> </a:t>
            </a:r>
            <a:br>
              <a:rPr lang="id-ID" smtClean="0">
                <a:solidFill>
                  <a:srgbClr val="CCEDB1"/>
                </a:solidFill>
                <a:effectLst>
                  <a:outerShdw blurRad="38100" dist="38100" dir="2700000" algn="tl">
                    <a:srgbClr val="C0C0C0"/>
                  </a:outerShdw>
                </a:effectLst>
                <a:latin typeface="Constantia" pitchFamily="-111" charset="0"/>
              </a:rPr>
            </a:br>
            <a:r>
              <a:rPr lang="id-ID" smtClean="0">
                <a:solidFill>
                  <a:srgbClr val="000000"/>
                </a:solidFill>
                <a:effectLst>
                  <a:outerShdw blurRad="38100" dist="38100" dir="2700000" algn="tl">
                    <a:srgbClr val="C0C0C0"/>
                  </a:outerShdw>
                </a:effectLst>
                <a:latin typeface="Constantia" pitchFamily="-111" charset="0"/>
              </a:rPr>
              <a:t>DIABETES MELLITUS T</a:t>
            </a:r>
            <a:r>
              <a:rPr lang="en-US" smtClean="0">
                <a:solidFill>
                  <a:srgbClr val="000000"/>
                </a:solidFill>
                <a:effectLst>
                  <a:outerShdw blurRad="38100" dist="38100" dir="2700000" algn="tl">
                    <a:srgbClr val="C0C0C0"/>
                  </a:outerShdw>
                </a:effectLst>
                <a:latin typeface="Constantia" pitchFamily="-111" charset="0"/>
              </a:rPr>
              <a:t>I</a:t>
            </a:r>
            <a:r>
              <a:rPr lang="id-ID" smtClean="0">
                <a:solidFill>
                  <a:srgbClr val="000000"/>
                </a:solidFill>
                <a:effectLst>
                  <a:outerShdw blurRad="38100" dist="38100" dir="2700000" algn="tl">
                    <a:srgbClr val="C0C0C0"/>
                  </a:outerShdw>
                </a:effectLst>
                <a:latin typeface="Constantia" pitchFamily="-111" charset="0"/>
              </a:rPr>
              <a:t>PE 1</a:t>
            </a:r>
            <a:endParaRPr lang="en-GB" smtClean="0">
              <a:solidFill>
                <a:srgbClr val="000000"/>
              </a:solidFill>
              <a:effectLst>
                <a:outerShdw blurRad="38100" dist="38100" dir="2700000" algn="tl">
                  <a:srgbClr val="C0C0C0"/>
                </a:outerShdw>
              </a:effectLst>
              <a:latin typeface="Constantia" pitchFamily="-111" charset="0"/>
            </a:endParaRPr>
          </a:p>
        </p:txBody>
      </p:sp>
      <p:sp>
        <p:nvSpPr>
          <p:cNvPr id="2051" name="Rectangle 3"/>
          <p:cNvSpPr>
            <a:spLocks noGrp="1" noChangeArrowheads="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spcBef>
                <a:spcPct val="0"/>
              </a:spcBef>
            </a:pPr>
            <a:endParaRPr lang="id-ID" sz="1600" smtClean="0">
              <a:solidFill>
                <a:srgbClr val="898989"/>
              </a:solidFill>
            </a:endParaRPr>
          </a:p>
          <a:p>
            <a:pPr eaLnBrk="1" hangingPunct="1">
              <a:spcBef>
                <a:spcPct val="0"/>
              </a:spcBef>
            </a:pPr>
            <a:r>
              <a:rPr lang="id-ID" sz="1600" smtClean="0">
                <a:solidFill>
                  <a:srgbClr val="898989"/>
                </a:solidFill>
              </a:rPr>
              <a:t>T</a:t>
            </a:r>
            <a:r>
              <a:rPr lang="en-US" sz="1600" smtClean="0">
                <a:solidFill>
                  <a:srgbClr val="898989"/>
                </a:solidFill>
              </a:rPr>
              <a:t>im Modul</a:t>
            </a:r>
            <a:endParaRPr lang="id-ID" sz="1600" smtClean="0">
              <a:solidFill>
                <a:srgbClr val="898989"/>
              </a:solidFill>
            </a:endParaRPr>
          </a:p>
          <a:p>
            <a:pPr eaLnBrk="1" hangingPunct="1">
              <a:spcBef>
                <a:spcPct val="0"/>
              </a:spcBef>
            </a:pPr>
            <a:r>
              <a:rPr lang="id-ID" sz="1800" smtClean="0">
                <a:solidFill>
                  <a:srgbClr val="898989"/>
                </a:solidFill>
              </a:rPr>
              <a:t>UKK Endokrinologi Anak &amp; Remaja</a:t>
            </a:r>
            <a:endParaRPr lang="en-GB" sz="1800" smtClean="0">
              <a:solidFill>
                <a:srgbClr val="898989"/>
              </a:solidFill>
            </a:endParaRPr>
          </a:p>
        </p:txBody>
      </p:sp>
      <p:sp>
        <p:nvSpPr>
          <p:cNvPr id="2052" name="Text Box 4"/>
          <p:cNvSpPr txBox="1">
            <a:spLocks noChangeArrowheads="1"/>
          </p:cNvSpPr>
          <p:nvPr/>
        </p:nvSpPr>
        <p:spPr bwMode="auto">
          <a:xfrm>
            <a:off x="1619250" y="6092825"/>
            <a:ext cx="568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pPr algn="ctr" eaLnBrk="1" hangingPunct="1">
              <a:spcBef>
                <a:spcPct val="50000"/>
              </a:spcBef>
            </a:pPr>
            <a:r>
              <a:rPr lang="id-ID" sz="1400">
                <a:latin typeface="Verdana" pitchFamily="-111" charset="0"/>
                <a:cs typeface="Arial" charset="0"/>
              </a:rPr>
              <a:t>Pelatihan DM</a:t>
            </a:r>
            <a:r>
              <a:rPr lang="en-US" sz="1400">
                <a:latin typeface="Verdana" pitchFamily="-111" charset="0"/>
                <a:cs typeface="Arial" charset="0"/>
              </a:rPr>
              <a:t> tipe 1 dan </a:t>
            </a:r>
            <a:r>
              <a:rPr lang="id-ID" sz="1400">
                <a:latin typeface="Verdana" pitchFamily="-111" charset="0"/>
                <a:cs typeface="Arial" charset="0"/>
              </a:rPr>
              <a:t>KAD, IDAI </a:t>
            </a:r>
            <a:endParaRPr lang="en-GB" sz="1400">
              <a:latin typeface="Verdana" pitchFamily="-111" charset="0"/>
              <a:cs typeface="Arial" charset="0"/>
            </a:endParaRPr>
          </a:p>
        </p:txBody>
      </p:sp>
      <p:pic>
        <p:nvPicPr>
          <p:cNvPr id="2053" name="Picture 7" descr="billy_leroy_KUMedCenter.jpg                                    00162A50OSX Dual CPU Master            BAC7474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427038"/>
            <a:ext cx="44958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600" smtClean="0"/>
              <a:t>Tatalaksana</a:t>
            </a:r>
            <a:r>
              <a:rPr lang="id-ID" sz="3600" smtClean="0"/>
              <a:t> D</a:t>
            </a:r>
            <a:r>
              <a:rPr lang="en-US" sz="3600" smtClean="0"/>
              <a:t>M</a:t>
            </a:r>
            <a:r>
              <a:rPr lang="id-ID" sz="3600" smtClean="0"/>
              <a:t> t</a:t>
            </a:r>
            <a:r>
              <a:rPr lang="en-US" sz="3600" smtClean="0"/>
              <a:t>i</a:t>
            </a:r>
            <a:r>
              <a:rPr lang="id-ID" sz="3600" smtClean="0"/>
              <a:t>pe 1 </a:t>
            </a:r>
            <a:endParaRPr lang="en-GB" sz="2800" smtClean="0"/>
          </a:p>
        </p:txBody>
      </p:sp>
      <p:sp>
        <p:nvSpPr>
          <p:cNvPr id="11267" name="Rectangle 3"/>
          <p:cNvSpPr>
            <a:spLocks noGrp="1" noChangeArrowheads="1"/>
          </p:cNvSpPr>
          <p:nvPr>
            <p:ph sz="half" idx="1"/>
          </p:nvPr>
        </p:nvSpPr>
        <p:spPr bwMode="auto">
          <a:xfrm>
            <a:off x="228600" y="1676400"/>
            <a:ext cx="4038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lvl="1" eaLnBrk="1" hangingPunct="1">
              <a:lnSpc>
                <a:spcPct val="125000"/>
              </a:lnSpc>
            </a:pPr>
            <a:r>
              <a:rPr lang="id-ID" smtClean="0"/>
              <a:t>Insulin </a:t>
            </a:r>
          </a:p>
          <a:p>
            <a:pPr lvl="1" eaLnBrk="1" hangingPunct="1">
              <a:lnSpc>
                <a:spcPct val="125000"/>
              </a:lnSpc>
            </a:pPr>
            <a:r>
              <a:rPr lang="en-US" smtClean="0"/>
              <a:t>Nutrisi/  Diet</a:t>
            </a:r>
            <a:endParaRPr lang="id-ID" smtClean="0"/>
          </a:p>
          <a:p>
            <a:pPr lvl="1" eaLnBrk="1" hangingPunct="1">
              <a:lnSpc>
                <a:spcPct val="125000"/>
              </a:lnSpc>
            </a:pPr>
            <a:r>
              <a:rPr lang="en-US" i="1" smtClean="0"/>
              <a:t>E</a:t>
            </a:r>
            <a:r>
              <a:rPr lang="id-ID" i="1" smtClean="0"/>
              <a:t>xercises</a:t>
            </a:r>
          </a:p>
          <a:p>
            <a:pPr lvl="1" eaLnBrk="1" hangingPunct="1">
              <a:lnSpc>
                <a:spcPct val="125000"/>
              </a:lnSpc>
            </a:pPr>
            <a:r>
              <a:rPr lang="id-ID" smtClean="0"/>
              <a:t>Edu</a:t>
            </a:r>
            <a:r>
              <a:rPr lang="en-US" smtClean="0"/>
              <a:t>kasi pasien dan keluarga</a:t>
            </a:r>
            <a:endParaRPr lang="id-ID" smtClean="0"/>
          </a:p>
          <a:p>
            <a:pPr lvl="1" eaLnBrk="1" hangingPunct="1">
              <a:lnSpc>
                <a:spcPct val="125000"/>
              </a:lnSpc>
            </a:pPr>
            <a:r>
              <a:rPr lang="id-ID" i="1" smtClean="0"/>
              <a:t>Assessment &amp; Monitoring glycemic control</a:t>
            </a:r>
          </a:p>
          <a:p>
            <a:pPr eaLnBrk="1" hangingPunct="1">
              <a:lnSpc>
                <a:spcPct val="125000"/>
              </a:lnSpc>
            </a:pPr>
            <a:endParaRPr lang="en-GB" sz="2400" smtClean="0"/>
          </a:p>
        </p:txBody>
      </p:sp>
      <p:pic>
        <p:nvPicPr>
          <p:cNvPr id="9" name="Content Placeholder 8" descr="pillar dm1.png"/>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3917950" y="1524000"/>
            <a:ext cx="5138738" cy="4343400"/>
          </a:xfrm>
          <a:ln>
            <a:miter lim="800000"/>
            <a:headEnd/>
            <a:tailEnd/>
          </a:ln>
          <a:effectLst>
            <a:outerShdw dist="139700" dir="2700000" algn="tl" rotWithShape="0">
              <a:srgbClr val="333333">
                <a:alpha val="64998"/>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31913" y="355600"/>
            <a:ext cx="6840537" cy="433388"/>
          </a:xfrm>
        </p:spPr>
        <p:txBody>
          <a:bodyPr wrap="square" lIns="91440" tIns="45720" rIns="91440" bIns="45720" numCol="1" anchor="t" anchorCtr="0" compatLnSpc="1">
            <a:prstTxWarp prst="textNoShape">
              <a:avLst/>
            </a:prstTxWarp>
            <a:normAutofit fontScale="90000"/>
          </a:bodyPr>
          <a:lstStyle/>
          <a:p>
            <a:pPr eaLnBrk="1" hangingPunct="1">
              <a:defRPr/>
            </a:pPr>
            <a:r>
              <a:rPr lang="en-GB" sz="4900" smtClean="0">
                <a:latin typeface="Baskerville Old Face" pitchFamily="-111" charset="0"/>
              </a:rPr>
              <a:t>Tujuan tatalaksana</a:t>
            </a:r>
          </a:p>
        </p:txBody>
      </p:sp>
      <p:sp>
        <p:nvSpPr>
          <p:cNvPr id="12291" name="Rectangle 4"/>
          <p:cNvSpPr>
            <a:spLocks noGrp="1" noChangeArrowheads="1"/>
          </p:cNvSpPr>
          <p:nvPr>
            <p:ph idx="1"/>
          </p:nvPr>
        </p:nvSpPr>
        <p:spPr bwMode="auto">
          <a:xfrm>
            <a:off x="250825" y="1341438"/>
            <a:ext cx="87407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533400" indent="-533400" eaLnBrk="1" hangingPunct="1">
              <a:lnSpc>
                <a:spcPct val="120000"/>
              </a:lnSpc>
            </a:pPr>
            <a:r>
              <a:rPr lang="en-US" sz="2400" smtClean="0"/>
              <a:t>Kontrol metabolik optimal.</a:t>
            </a:r>
          </a:p>
          <a:p>
            <a:pPr marL="533400" indent="-533400" eaLnBrk="1" hangingPunct="1">
              <a:lnSpc>
                <a:spcPct val="120000"/>
              </a:lnSpc>
            </a:pPr>
            <a:r>
              <a:rPr lang="en-US" sz="2400" smtClean="0"/>
              <a:t>Tumbuh kembang optimal.</a:t>
            </a:r>
          </a:p>
          <a:p>
            <a:pPr marL="533400" indent="-533400" eaLnBrk="1" hangingPunct="1">
              <a:lnSpc>
                <a:spcPct val="120000"/>
              </a:lnSpc>
            </a:pPr>
            <a:r>
              <a:rPr lang="en-US" sz="2400" smtClean="0"/>
              <a:t>Bebas dari komplikasi jangka pendek maupun jangka panjang</a:t>
            </a:r>
          </a:p>
          <a:p>
            <a:pPr marL="533400" indent="-533400" eaLnBrk="1" hangingPunct="1">
              <a:lnSpc>
                <a:spcPct val="120000"/>
              </a:lnSpc>
            </a:pPr>
            <a:r>
              <a:rPr lang="en-US" sz="2400" smtClean="0"/>
              <a:t>Mampu menjalankan fungsi psikososial secara normal.</a:t>
            </a:r>
          </a:p>
          <a:p>
            <a:pPr marL="533400" indent="-533400" eaLnBrk="1" hangingPunct="1">
              <a:lnSpc>
                <a:spcPct val="120000"/>
              </a:lnSpc>
            </a:pPr>
            <a:r>
              <a:rPr lang="en-US" sz="2400" smtClean="0"/>
              <a:t>Mampu mengambil alih tanggung jawab penatalaksanaan DM secara bertahap sesuai dengan kemampuan perkembangannya.</a:t>
            </a:r>
          </a:p>
        </p:txBody>
      </p:sp>
      <p:sp>
        <p:nvSpPr>
          <p:cNvPr id="12292" name="Text Box 3"/>
          <p:cNvSpPr txBox="1">
            <a:spLocks noChangeArrowheads="1"/>
          </p:cNvSpPr>
          <p:nvPr/>
        </p:nvSpPr>
        <p:spPr bwMode="auto">
          <a:xfrm>
            <a:off x="3203575" y="5229225"/>
            <a:ext cx="1439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pPr>
              <a:spcBef>
                <a:spcPct val="50000"/>
              </a:spcBef>
            </a:pPr>
            <a:endParaRPr lang="id-ID" sz="2400">
              <a:latin typeface="Times New Roman" pitchFamily="-111" charset="0"/>
              <a:cs typeface="Arial" charset="0"/>
            </a:endParaRPr>
          </a:p>
        </p:txBody>
      </p:sp>
    </p:spTree>
  </p:cSld>
  <p:clrMapOvr>
    <a:masterClrMapping/>
  </p:clrMapOvr>
  <p:transition advTm="1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28600"/>
            <a:ext cx="8229600" cy="99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600" smtClean="0">
                <a:latin typeface="Baskerville Old Face" pitchFamily="-111" charset="0"/>
              </a:rPr>
              <a:t>Tatalaksana</a:t>
            </a:r>
            <a:r>
              <a:rPr lang="id-ID" sz="3600" smtClean="0">
                <a:latin typeface="Baskerville Old Face" pitchFamily="-111" charset="0"/>
              </a:rPr>
              <a:t> D</a:t>
            </a:r>
            <a:r>
              <a:rPr lang="en-US" sz="3600" smtClean="0">
                <a:latin typeface="Baskerville Old Face" pitchFamily="-111" charset="0"/>
              </a:rPr>
              <a:t>M</a:t>
            </a:r>
            <a:r>
              <a:rPr lang="id-ID" sz="3600" smtClean="0">
                <a:latin typeface="Baskerville Old Face" pitchFamily="-111" charset="0"/>
              </a:rPr>
              <a:t> t</a:t>
            </a:r>
            <a:r>
              <a:rPr lang="en-US" sz="3600" smtClean="0">
                <a:latin typeface="Baskerville Old Face" pitchFamily="-111" charset="0"/>
              </a:rPr>
              <a:t>i</a:t>
            </a:r>
            <a:r>
              <a:rPr lang="id-ID" sz="3600" smtClean="0">
                <a:latin typeface="Baskerville Old Face" pitchFamily="-111" charset="0"/>
              </a:rPr>
              <a:t>pe 1 </a:t>
            </a:r>
            <a:endParaRPr lang="en-GB" sz="2800" smtClean="0">
              <a:latin typeface="Baskerville Old Face" pitchFamily="-111" charset="0"/>
            </a:endParaRPr>
          </a:p>
        </p:txBody>
      </p:sp>
      <p:sp>
        <p:nvSpPr>
          <p:cNvPr id="1331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125000"/>
              </a:lnSpc>
            </a:pPr>
            <a:endParaRPr lang="id-ID" sz="2400" smtClean="0"/>
          </a:p>
          <a:p>
            <a:pPr lvl="1" eaLnBrk="1" hangingPunct="1">
              <a:lnSpc>
                <a:spcPct val="125000"/>
              </a:lnSpc>
            </a:pPr>
            <a:r>
              <a:rPr lang="id-ID" sz="2400" b="1" smtClean="0">
                <a:solidFill>
                  <a:srgbClr val="000000"/>
                </a:solidFill>
              </a:rPr>
              <a:t>Insulin </a:t>
            </a:r>
          </a:p>
          <a:p>
            <a:pPr lvl="1" eaLnBrk="1" hangingPunct="1">
              <a:lnSpc>
                <a:spcPct val="125000"/>
              </a:lnSpc>
            </a:pPr>
            <a:r>
              <a:rPr lang="en-US" sz="2400" smtClean="0">
                <a:solidFill>
                  <a:srgbClr val="000000"/>
                </a:solidFill>
              </a:rPr>
              <a:t>Nutrisi</a:t>
            </a:r>
            <a:endParaRPr lang="id-ID" sz="2400" smtClean="0">
              <a:solidFill>
                <a:srgbClr val="000000"/>
              </a:solidFill>
            </a:endParaRPr>
          </a:p>
          <a:p>
            <a:pPr lvl="1" eaLnBrk="1" hangingPunct="1">
              <a:lnSpc>
                <a:spcPct val="125000"/>
              </a:lnSpc>
            </a:pPr>
            <a:r>
              <a:rPr lang="en-US" sz="2400" i="1" smtClean="0">
                <a:solidFill>
                  <a:srgbClr val="000000"/>
                </a:solidFill>
              </a:rPr>
              <a:t>E</a:t>
            </a:r>
            <a:r>
              <a:rPr lang="id-ID" sz="2400" i="1" smtClean="0">
                <a:solidFill>
                  <a:srgbClr val="000000"/>
                </a:solidFill>
              </a:rPr>
              <a:t>xercises</a:t>
            </a:r>
          </a:p>
          <a:p>
            <a:pPr lvl="1" eaLnBrk="1" hangingPunct="1">
              <a:lnSpc>
                <a:spcPct val="125000"/>
              </a:lnSpc>
            </a:pPr>
            <a:r>
              <a:rPr lang="id-ID" sz="2400" smtClean="0">
                <a:solidFill>
                  <a:srgbClr val="000000"/>
                </a:solidFill>
              </a:rPr>
              <a:t>Edu</a:t>
            </a:r>
            <a:r>
              <a:rPr lang="en-US" sz="2400" smtClean="0">
                <a:solidFill>
                  <a:srgbClr val="000000"/>
                </a:solidFill>
              </a:rPr>
              <a:t>kasi pasien dan keluarga</a:t>
            </a:r>
            <a:endParaRPr lang="id-ID" sz="2400" smtClean="0">
              <a:solidFill>
                <a:srgbClr val="000000"/>
              </a:solidFill>
            </a:endParaRPr>
          </a:p>
          <a:p>
            <a:pPr lvl="1" eaLnBrk="1" hangingPunct="1">
              <a:lnSpc>
                <a:spcPct val="125000"/>
              </a:lnSpc>
            </a:pPr>
            <a:r>
              <a:rPr lang="id-ID" sz="2400" i="1" smtClean="0">
                <a:solidFill>
                  <a:srgbClr val="000000"/>
                </a:solidFill>
              </a:rPr>
              <a:t>Assessment &amp; Monitoring glycemic control</a:t>
            </a:r>
          </a:p>
          <a:p>
            <a:pPr eaLnBrk="1" hangingPunct="1">
              <a:lnSpc>
                <a:spcPct val="125000"/>
              </a:lnSpc>
            </a:pPr>
            <a:endParaRPr lang="en-GB" sz="2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mtClean="0"/>
              <a:t>Insulin</a:t>
            </a:r>
          </a:p>
        </p:txBody>
      </p:sp>
      <p:sp>
        <p:nvSpPr>
          <p:cNvPr id="14339" name="Rectangle 3"/>
          <p:cNvSpPr>
            <a:spLocks noGrp="1" noChangeArrowheads="1"/>
          </p:cNvSpPr>
          <p:nvPr>
            <p:ph sz="half" idx="1"/>
          </p:nvPr>
        </p:nvSpPr>
        <p:spPr bwMode="auto">
          <a:xfrm>
            <a:off x="304800" y="1770063"/>
            <a:ext cx="41989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120000"/>
              </a:lnSpc>
            </a:pPr>
            <a:r>
              <a:rPr lang="en-US" sz="2400" smtClean="0"/>
              <a:t>Pada DM tipe 1 terjadi destruksi sel beta pankreas karena proses autoimun.</a:t>
            </a:r>
          </a:p>
          <a:p>
            <a:pPr eaLnBrk="1" hangingPunct="1">
              <a:lnSpc>
                <a:spcPct val="120000"/>
              </a:lnSpc>
            </a:pPr>
            <a:r>
              <a:rPr lang="en-US" sz="2400" smtClean="0"/>
              <a:t>Progresif.</a:t>
            </a:r>
          </a:p>
          <a:p>
            <a:pPr eaLnBrk="1" hangingPunct="1">
              <a:lnSpc>
                <a:spcPct val="120000"/>
              </a:lnSpc>
            </a:pPr>
            <a:r>
              <a:rPr lang="en-US" sz="2400" smtClean="0"/>
              <a:t>Berakibat defisiensi insulin </a:t>
            </a:r>
            <a:r>
              <a:rPr lang="en-US" sz="2400" smtClean="0">
                <a:sym typeface="Wingdings" pitchFamily="-111" charset="2"/>
              </a:rPr>
              <a:t> semua anak dengan DM tipe 1 membutuhkan insulin seumur hidupnya. </a:t>
            </a:r>
            <a:endParaRPr lang="en-US" sz="2000" smtClean="0"/>
          </a:p>
        </p:txBody>
      </p:sp>
      <p:sp>
        <p:nvSpPr>
          <p:cNvPr id="14340" name="Rectangle 4"/>
          <p:cNvSpPr>
            <a:spLocks noGrp="1" noChangeArrowheads="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115000"/>
              </a:lnSpc>
            </a:pPr>
            <a:r>
              <a:rPr lang="en-US" sz="2400" smtClean="0"/>
              <a:t>Konsekuensi bila tidak memakai insulin:</a:t>
            </a:r>
          </a:p>
          <a:p>
            <a:pPr lvl="1" eaLnBrk="1" hangingPunct="1">
              <a:lnSpc>
                <a:spcPct val="115000"/>
              </a:lnSpc>
            </a:pPr>
            <a:r>
              <a:rPr lang="en-GB" sz="2000" smtClean="0"/>
              <a:t>Gangguan pertumbuhan. </a:t>
            </a:r>
          </a:p>
          <a:p>
            <a:pPr lvl="1" eaLnBrk="1" hangingPunct="1">
              <a:lnSpc>
                <a:spcPct val="115000"/>
              </a:lnSpc>
            </a:pPr>
            <a:r>
              <a:rPr lang="en-GB" sz="2000" smtClean="0"/>
              <a:t>Pubertas terlambat .</a:t>
            </a:r>
          </a:p>
          <a:p>
            <a:pPr lvl="1" eaLnBrk="1" hangingPunct="1">
              <a:lnSpc>
                <a:spcPct val="115000"/>
              </a:lnSpc>
            </a:pPr>
            <a:r>
              <a:rPr lang="en-GB" sz="2000" smtClean="0"/>
              <a:t>Kontrol metabolik kurang. </a:t>
            </a:r>
          </a:p>
          <a:p>
            <a:pPr lvl="1" eaLnBrk="1" hangingPunct="1">
              <a:lnSpc>
                <a:spcPct val="115000"/>
              </a:lnSpc>
            </a:pPr>
            <a:r>
              <a:rPr lang="en-GB" sz="2000" smtClean="0"/>
              <a:t>Komplikasi mikrovaskular.</a:t>
            </a:r>
          </a:p>
          <a:p>
            <a:pPr lvl="1" eaLnBrk="1" hangingPunct="1">
              <a:lnSpc>
                <a:spcPct val="115000"/>
              </a:lnSpc>
            </a:pPr>
            <a:r>
              <a:rPr lang="en-GB" sz="2000" smtClean="0"/>
              <a:t>Komplikasi makrovaskular.</a:t>
            </a:r>
          </a:p>
          <a:p>
            <a:pPr lvl="1" eaLnBrk="1" hangingPunct="1">
              <a:lnSpc>
                <a:spcPct val="115000"/>
              </a:lnSpc>
            </a:pPr>
            <a:r>
              <a:rPr lang="en-GB" sz="2000" smtClean="0"/>
              <a:t>Harapan hidup pendek. </a:t>
            </a:r>
          </a:p>
          <a:p>
            <a:pPr lvl="1" eaLnBrk="1" hangingPunct="1">
              <a:lnSpc>
                <a:spcPct val="115000"/>
              </a:lnSpc>
            </a:pPr>
            <a:r>
              <a:rPr lang="en-GB" sz="2000" smtClean="0"/>
              <a:t>Kualitas hidup menurun. </a:t>
            </a:r>
          </a:p>
          <a:p>
            <a:pPr lvl="1" eaLnBrk="1" hangingPunct="1">
              <a:lnSpc>
                <a:spcPct val="115000"/>
              </a:lnSpc>
            </a:pPr>
            <a:endParaRPr lang="en-US" sz="20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28600"/>
            <a:ext cx="8229600" cy="849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600" smtClean="0">
                <a:latin typeface="Baskerville Old Face" pitchFamily="-111" charset="0"/>
              </a:rPr>
              <a:t>Fungsi insulin</a:t>
            </a:r>
          </a:p>
        </p:txBody>
      </p:sp>
      <p:pic>
        <p:nvPicPr>
          <p:cNvPr id="15363" name="Picture 3" descr="insu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341438"/>
            <a:ext cx="5759450"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a:xfrm>
            <a:off x="914400" y="152400"/>
            <a:ext cx="7772400" cy="914400"/>
          </a:xfrm>
        </p:spPr>
        <p:txBody>
          <a:bodyPr wrap="square" lIns="91440" tIns="45720" rIns="91440" bIns="45720" numCol="1" anchor="t" anchorCtr="0" compatLnSpc="1">
            <a:prstTxWarp prst="textNoShape">
              <a:avLst/>
            </a:prstTxWarp>
            <a:normAutofit fontScale="90000"/>
          </a:bodyPr>
          <a:lstStyle/>
          <a:p>
            <a:pPr eaLnBrk="1" hangingPunct="1">
              <a:defRPr/>
            </a:pPr>
            <a:r>
              <a:rPr lang="en-US" sz="3200" smtClean="0">
                <a:latin typeface="Baskerville Old Face" pitchFamily="-111" charset="0"/>
              </a:rPr>
              <a:t>Hormon pankreas: Insulin dan Glukagon mengatur metabolisme gula tubuh</a:t>
            </a:r>
          </a:p>
        </p:txBody>
      </p:sp>
      <p:pic>
        <p:nvPicPr>
          <p:cNvPr id="16387" name="Picture 4"/>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1976438" y="1333500"/>
            <a:ext cx="7167562" cy="5372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8" name="Group 7"/>
          <p:cNvGrpSpPr>
            <a:grpSpLocks/>
          </p:cNvGrpSpPr>
          <p:nvPr/>
        </p:nvGrpSpPr>
        <p:grpSpPr bwMode="auto">
          <a:xfrm>
            <a:off x="1295400" y="2286000"/>
            <a:ext cx="6934200" cy="369888"/>
            <a:chOff x="685800" y="1966913"/>
            <a:chExt cx="6934200" cy="369332"/>
          </a:xfrm>
        </p:grpSpPr>
        <p:sp>
          <p:nvSpPr>
            <p:cNvPr id="16391" name="Text Box 7"/>
            <p:cNvSpPr txBox="1">
              <a:spLocks noChangeArrowheads="1"/>
            </p:cNvSpPr>
            <p:nvPr/>
          </p:nvSpPr>
          <p:spPr bwMode="auto">
            <a:xfrm>
              <a:off x="685800" y="1966913"/>
              <a:ext cx="3181350" cy="366713"/>
            </a:xfrm>
            <a:prstGeom prst="rect">
              <a:avLst/>
            </a:prstGeom>
            <a:solidFill>
              <a:schemeClr val="bg1"/>
            </a:solidFill>
            <a:ln w="9525">
              <a:solidFill>
                <a:schemeClr val="tx1"/>
              </a:solidFill>
              <a:miter lim="800000"/>
              <a:headEnd/>
              <a:tailEnd/>
            </a:ln>
            <a:effectLst>
              <a:prstShdw prst="shdw17" dist="17961" dir="2700000">
                <a:srgbClr val="999999">
                  <a:alpha val="74997"/>
                </a:srgbClr>
              </a:prstShdw>
            </a:effectLst>
          </p:spPr>
          <p:txBody>
            <a:bodyPr wrap="none">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r>
                <a:rPr lang="en-US">
                  <a:solidFill>
                    <a:srgbClr val="000000"/>
                  </a:solidFill>
                </a:rPr>
                <a:t>Tidak puasa: dominasi insulin</a:t>
              </a:r>
            </a:p>
          </p:txBody>
        </p:sp>
        <p:sp>
          <p:nvSpPr>
            <p:cNvPr id="16392" name="Text Box 8"/>
            <p:cNvSpPr txBox="1">
              <a:spLocks noChangeArrowheads="1"/>
            </p:cNvSpPr>
            <p:nvPr/>
          </p:nvSpPr>
          <p:spPr bwMode="auto">
            <a:xfrm>
              <a:off x="4343400" y="1966913"/>
              <a:ext cx="3276600" cy="369332"/>
            </a:xfrm>
            <a:prstGeom prst="rect">
              <a:avLst/>
            </a:prstGeom>
            <a:solidFill>
              <a:schemeClr val="bg1"/>
            </a:solidFill>
            <a:ln>
              <a:noFill/>
            </a:ln>
            <a:effectLst>
              <a:prstShdw prst="shdw17" dist="17961" dir="2700000">
                <a:srgbClr val="999999">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r>
                <a:rPr lang="en-US">
                  <a:solidFill>
                    <a:srgbClr val="000000"/>
                  </a:solidFill>
                </a:rPr>
                <a:t>Puasa: dominasi glukagon</a:t>
              </a:r>
            </a:p>
          </p:txBody>
        </p:sp>
      </p:grpSp>
      <p:sp>
        <p:nvSpPr>
          <p:cNvPr id="57353" name="Text Box 9"/>
          <p:cNvSpPr txBox="1">
            <a:spLocks noChangeArrowheads="1"/>
          </p:cNvSpPr>
          <p:nvPr/>
        </p:nvSpPr>
        <p:spPr bwMode="auto">
          <a:xfrm>
            <a:off x="2906713" y="4495800"/>
            <a:ext cx="2198687" cy="1412875"/>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a:spAutoFit/>
          </a:bodyPr>
          <a:lstStyle/>
          <a:p>
            <a:pPr>
              <a:lnSpc>
                <a:spcPct val="120000"/>
              </a:lnSpc>
              <a:defRPr/>
            </a:pPr>
            <a:r>
              <a:rPr lang="en-US">
                <a:solidFill>
                  <a:srgbClr val="000000"/>
                </a:solidFill>
              </a:rPr>
              <a:t>Oksidasi glukosa </a:t>
            </a:r>
            <a:r>
              <a:rPr lang="en-US">
                <a:solidFill>
                  <a:srgbClr val="000000"/>
                </a:solidFill>
                <a:sym typeface="Symbol" pitchFamily="-111" charset="2"/>
              </a:rPr>
              <a:t></a:t>
            </a:r>
          </a:p>
          <a:p>
            <a:pPr>
              <a:lnSpc>
                <a:spcPct val="120000"/>
              </a:lnSpc>
              <a:defRPr/>
            </a:pPr>
            <a:r>
              <a:rPr lang="en-US">
                <a:solidFill>
                  <a:srgbClr val="000000"/>
                </a:solidFill>
                <a:sym typeface="Symbol" pitchFamily="-111" charset="2"/>
              </a:rPr>
              <a:t>Sintesis glikogen </a:t>
            </a:r>
          </a:p>
          <a:p>
            <a:pPr>
              <a:lnSpc>
                <a:spcPct val="120000"/>
              </a:lnSpc>
              <a:defRPr/>
            </a:pPr>
            <a:r>
              <a:rPr lang="en-US">
                <a:solidFill>
                  <a:srgbClr val="000000"/>
                </a:solidFill>
                <a:sym typeface="Symbol" pitchFamily="-111" charset="2"/>
              </a:rPr>
              <a:t>Sintesis lemak </a:t>
            </a:r>
          </a:p>
          <a:p>
            <a:pPr>
              <a:lnSpc>
                <a:spcPct val="120000"/>
              </a:lnSpc>
              <a:defRPr/>
            </a:pPr>
            <a:r>
              <a:rPr lang="en-US">
                <a:solidFill>
                  <a:srgbClr val="000000"/>
                </a:solidFill>
                <a:sym typeface="Symbol" pitchFamily="-111" charset="2"/>
              </a:rPr>
              <a:t>Sintesis protein </a:t>
            </a:r>
          </a:p>
        </p:txBody>
      </p:sp>
      <p:sp>
        <p:nvSpPr>
          <p:cNvPr id="57354" name="Text Box 10"/>
          <p:cNvSpPr txBox="1">
            <a:spLocks noChangeArrowheads="1"/>
          </p:cNvSpPr>
          <p:nvPr/>
        </p:nvSpPr>
        <p:spPr bwMode="auto">
          <a:xfrm>
            <a:off x="5181600" y="4648200"/>
            <a:ext cx="2160588" cy="1130300"/>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wrap="none">
            <a:spAutoFit/>
          </a:bodyPr>
          <a:lstStyle/>
          <a:p>
            <a:pPr>
              <a:lnSpc>
                <a:spcPct val="125000"/>
              </a:lnSpc>
              <a:defRPr/>
            </a:pPr>
            <a:r>
              <a:rPr lang="en-US">
                <a:solidFill>
                  <a:srgbClr val="000000"/>
                </a:solidFill>
              </a:rPr>
              <a:t>Glikogenolisis </a:t>
            </a:r>
            <a:r>
              <a:rPr lang="en-US">
                <a:solidFill>
                  <a:srgbClr val="000000"/>
                </a:solidFill>
                <a:sym typeface="Symbol" pitchFamily="-111" charset="2"/>
              </a:rPr>
              <a:t></a:t>
            </a:r>
          </a:p>
          <a:p>
            <a:pPr>
              <a:lnSpc>
                <a:spcPct val="125000"/>
              </a:lnSpc>
              <a:defRPr/>
            </a:pPr>
            <a:r>
              <a:rPr lang="en-US">
                <a:solidFill>
                  <a:srgbClr val="000000"/>
                </a:solidFill>
                <a:sym typeface="Symbol" pitchFamily="-111" charset="2"/>
              </a:rPr>
              <a:t>Glukoneogenesis </a:t>
            </a:r>
          </a:p>
          <a:p>
            <a:pPr>
              <a:lnSpc>
                <a:spcPct val="125000"/>
              </a:lnSpc>
              <a:defRPr/>
            </a:pPr>
            <a:r>
              <a:rPr lang="en-US">
                <a:solidFill>
                  <a:srgbClr val="000000"/>
                </a:solidFill>
                <a:sym typeface="Symbol" pitchFamily="-111" charset="2"/>
              </a:rPr>
              <a:t>Ketogenesis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a:srcRect/>
          <a:stretch>
            <a:fillRect/>
          </a:stretch>
        </p:blipFill>
        <p:spPr bwMode="auto">
          <a:xfrm>
            <a:off x="179388" y="276225"/>
            <a:ext cx="4592637" cy="6248400"/>
          </a:xfrm>
          <a:prstGeom prst="rect">
            <a:avLst/>
          </a:prstGeom>
          <a:noFill/>
          <a:ln w="9525">
            <a:noFill/>
            <a:miter lim="800000"/>
            <a:headEnd/>
            <a:tailEnd/>
          </a:ln>
          <a:effectLst>
            <a:outerShdw dist="139700" dir="2700000" algn="tl" rotWithShape="0">
              <a:srgbClr val="333333">
                <a:alpha val="64998"/>
              </a:srgbClr>
            </a:outerShdw>
          </a:effectLst>
        </p:spPr>
      </p:pic>
      <p:sp>
        <p:nvSpPr>
          <p:cNvPr id="17411" name="Rectangle 4"/>
          <p:cNvSpPr>
            <a:spLocks noChangeArrowheads="1"/>
          </p:cNvSpPr>
          <p:nvPr/>
        </p:nvSpPr>
        <p:spPr bwMode="auto">
          <a:xfrm>
            <a:off x="4800600" y="1447800"/>
            <a:ext cx="40386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endParaRPr lang="en-US" sz="2400">
              <a:cs typeface="Arial" charset="0"/>
            </a:endParaRPr>
          </a:p>
          <a:p>
            <a:pPr marL="342900" indent="-342900" eaLnBrk="1" hangingPunct="1">
              <a:buFontTx/>
              <a:buAutoNum type="alphaUcParenBoth"/>
            </a:pPr>
            <a:r>
              <a:rPr lang="en-US" sz="2400">
                <a:cs typeface="Arial" charset="0"/>
              </a:rPr>
              <a:t>Kadar insulin darah m</a:t>
            </a:r>
            <a:r>
              <a:rPr lang="en-US" sz="2400">
                <a:cs typeface="Arial" charset="0"/>
                <a:sym typeface="Symbol" pitchFamily="-111" charset="2"/>
              </a:rPr>
              <a:t>eningkat sebagai respons  dari peningkatan kadar glukosa darah setelah makan </a:t>
            </a:r>
          </a:p>
          <a:p>
            <a:pPr marL="342900" indent="-342900" eaLnBrk="1" hangingPunct="1"/>
            <a:endParaRPr lang="en-US" sz="2400">
              <a:cs typeface="Arial" charset="0"/>
              <a:sym typeface="Symbol" pitchFamily="-111" charset="2"/>
            </a:endParaRPr>
          </a:p>
          <a:p>
            <a:pPr marL="342900" indent="-342900" eaLnBrk="1" hangingPunct="1"/>
            <a:r>
              <a:rPr lang="en-US" sz="2400">
                <a:cs typeface="Arial" charset="0"/>
                <a:sym typeface="Symbol" pitchFamily="-111" charset="2"/>
              </a:rPr>
              <a:t>(B) Kembali ke kadar basal dalam waktu 2-3 jam.</a:t>
            </a:r>
            <a:r>
              <a:rPr lang="en-US" sz="2000">
                <a:cs typeface="Arial" charset="0"/>
              </a:rPr>
              <a:t>     </a:t>
            </a:r>
          </a:p>
          <a:p>
            <a:pPr marL="342900" indent="-342900" eaLnBrk="1" hangingPunct="1"/>
            <a:endParaRPr lang="en-US" sz="2000">
              <a:cs typeface="Arial" charset="0"/>
            </a:endParaRPr>
          </a:p>
          <a:p>
            <a:pPr marL="342900" indent="-342900" eaLnBrk="1" hangingPunct="1"/>
            <a:r>
              <a:rPr lang="en-US" sz="2000">
                <a:cs typeface="Arial" charset="0"/>
              </a:rPr>
              <a:t>             </a:t>
            </a:r>
          </a:p>
          <a:p>
            <a:pPr marL="342900" indent="-342900" eaLnBrk="1" hangingPunct="1"/>
            <a:r>
              <a:rPr lang="en-US" sz="2000">
                <a:cs typeface="Arial" charset="0"/>
              </a:rPr>
              <a:t>            </a:t>
            </a:r>
            <a:r>
              <a:rPr lang="en-US" sz="1600">
                <a:cs typeface="Arial" charset="0"/>
              </a:rPr>
              <a:t>Horm Metab Res 1994;26:591–8.</a:t>
            </a:r>
          </a:p>
        </p:txBody>
      </p:sp>
      <p:sp>
        <p:nvSpPr>
          <p:cNvPr id="17412" name="Text Box 5"/>
          <p:cNvSpPr txBox="1">
            <a:spLocks noChangeArrowheads="1"/>
          </p:cNvSpPr>
          <p:nvPr/>
        </p:nvSpPr>
        <p:spPr bwMode="auto">
          <a:xfrm>
            <a:off x="4800600" y="381000"/>
            <a:ext cx="4176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pPr eaLnBrk="1" hangingPunct="1"/>
            <a:r>
              <a:rPr lang="en-US" sz="2400">
                <a:cs typeface="Arial" charset="0"/>
              </a:rPr>
              <a:t>Pola fisiologis sekresi insulin </a:t>
            </a:r>
          </a:p>
          <a:p>
            <a:pPr eaLnBrk="1" hangingPunct="1"/>
            <a:r>
              <a:rPr lang="en-US" sz="2400">
                <a:cs typeface="Arial" charset="0"/>
              </a:rPr>
              <a:t>dan glukosa dalam darah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98475" y="476250"/>
            <a:ext cx="7273925"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mtClean="0">
                <a:latin typeface="Baskerville Old Face" pitchFamily="-111" charset="0"/>
              </a:rPr>
              <a:t>Insulin</a:t>
            </a:r>
            <a:endParaRPr lang="en-GB" sz="3600" smtClean="0">
              <a:latin typeface="Baskerville Old Face" pitchFamily="-111" charset="0"/>
            </a:endParaRPr>
          </a:p>
        </p:txBody>
      </p:sp>
      <p:sp>
        <p:nvSpPr>
          <p:cNvPr id="18435" name="Rectangle 3"/>
          <p:cNvSpPr>
            <a:spLocks noGrp="1" noChangeArrowheads="1"/>
          </p:cNvSpPr>
          <p:nvPr>
            <p:ph idx="1"/>
          </p:nvPr>
        </p:nvSpPr>
        <p:spPr bwMode="auto">
          <a:xfrm>
            <a:off x="609600" y="1700213"/>
            <a:ext cx="8229600" cy="496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0000"/>
              </a:lnSpc>
            </a:pPr>
            <a:r>
              <a:rPr lang="id-ID" smtClean="0"/>
              <a:t>Insulin 0.5 – 1 U / kg/</a:t>
            </a:r>
            <a:r>
              <a:rPr lang="en-US" smtClean="0"/>
              <a:t>hari</a:t>
            </a:r>
            <a:r>
              <a:rPr lang="id-ID" smtClean="0"/>
              <a:t>, s</a:t>
            </a:r>
            <a:r>
              <a:rPr lang="en-US" smtClean="0"/>
              <a:t>c.</a:t>
            </a:r>
            <a:endParaRPr lang="id-ID" smtClean="0"/>
          </a:p>
          <a:p>
            <a:pPr eaLnBrk="1" hangingPunct="1">
              <a:lnSpc>
                <a:spcPct val="90000"/>
              </a:lnSpc>
            </a:pPr>
            <a:r>
              <a:rPr lang="en-US" smtClean="0"/>
              <a:t>Pada umumnya dibagi 2 grup regimen</a:t>
            </a:r>
            <a:r>
              <a:rPr lang="id-ID" smtClean="0"/>
              <a:t>:</a:t>
            </a:r>
          </a:p>
          <a:p>
            <a:pPr lvl="1" eaLnBrk="1" hangingPunct="1">
              <a:lnSpc>
                <a:spcPct val="90000"/>
              </a:lnSpc>
            </a:pPr>
            <a:r>
              <a:rPr lang="id-ID" sz="3200" i="1" smtClean="0"/>
              <a:t>Split-mix regimen</a:t>
            </a:r>
            <a:r>
              <a:rPr lang="en-US" sz="3200" i="1" smtClean="0"/>
              <a:t>.</a:t>
            </a:r>
            <a:endParaRPr lang="id-ID" sz="3200" i="1" smtClean="0"/>
          </a:p>
          <a:p>
            <a:pPr lvl="1" eaLnBrk="1" hangingPunct="1">
              <a:lnSpc>
                <a:spcPct val="90000"/>
              </a:lnSpc>
            </a:pPr>
            <a:r>
              <a:rPr lang="id-ID" sz="3200" i="1" smtClean="0"/>
              <a:t>Basal-bolus regimen</a:t>
            </a:r>
            <a:r>
              <a:rPr lang="en-US" sz="3200" i="1" smtClean="0"/>
              <a:t>.</a:t>
            </a:r>
            <a:endParaRPr lang="id-ID" sz="3200" i="1" smtClean="0"/>
          </a:p>
          <a:p>
            <a:pPr eaLnBrk="1" hangingPunct="1">
              <a:lnSpc>
                <a:spcPct val="90000"/>
              </a:lnSpc>
            </a:pPr>
            <a:r>
              <a:rPr lang="id-ID" smtClean="0"/>
              <a:t>Split-mix regimen:</a:t>
            </a:r>
          </a:p>
          <a:p>
            <a:pPr lvl="1" eaLnBrk="1" hangingPunct="1">
              <a:lnSpc>
                <a:spcPct val="90000"/>
              </a:lnSpc>
            </a:pPr>
            <a:r>
              <a:rPr lang="id-ID" i="1" smtClean="0"/>
              <a:t>Basic Two-dose regimen</a:t>
            </a:r>
          </a:p>
          <a:p>
            <a:pPr lvl="2" eaLnBrk="1" hangingPunct="1">
              <a:lnSpc>
                <a:spcPct val="90000"/>
              </a:lnSpc>
            </a:pPr>
            <a:r>
              <a:rPr lang="en-US" smtClean="0"/>
              <a:t>Campuran </a:t>
            </a:r>
            <a:r>
              <a:rPr lang="id-ID" i="1" smtClean="0"/>
              <a:t>short actin</a:t>
            </a:r>
            <a:r>
              <a:rPr lang="id-ID" smtClean="0"/>
              <a:t>g (regular) insulin </a:t>
            </a:r>
            <a:r>
              <a:rPr lang="en-US" smtClean="0"/>
              <a:t>dengan </a:t>
            </a:r>
            <a:r>
              <a:rPr lang="id-ID" smtClean="0"/>
              <a:t>intermediate </a:t>
            </a:r>
            <a:r>
              <a:rPr lang="en-US" smtClean="0"/>
              <a:t>atau</a:t>
            </a:r>
            <a:r>
              <a:rPr lang="id-ID" smtClean="0"/>
              <a:t> </a:t>
            </a:r>
            <a:r>
              <a:rPr lang="id-ID" i="1" smtClean="0"/>
              <a:t>long acting </a:t>
            </a:r>
            <a:r>
              <a:rPr lang="id-ID" smtClean="0"/>
              <a:t>insulin</a:t>
            </a:r>
            <a:r>
              <a:rPr lang="en-US" smtClean="0"/>
              <a:t>.</a:t>
            </a:r>
            <a:endParaRPr lang="id-ID" smtClean="0"/>
          </a:p>
          <a:p>
            <a:pPr lvl="2" eaLnBrk="1" hangingPunct="1">
              <a:lnSpc>
                <a:spcPct val="90000"/>
              </a:lnSpc>
            </a:pPr>
            <a:r>
              <a:rPr lang="id-ID" smtClean="0"/>
              <a:t>T</a:t>
            </a:r>
            <a:r>
              <a:rPr lang="en-US" smtClean="0"/>
              <a:t>otal dosis harian adalah:</a:t>
            </a:r>
            <a:r>
              <a:rPr lang="id-ID" smtClean="0"/>
              <a:t> “split” </a:t>
            </a:r>
            <a:r>
              <a:rPr lang="en-US" smtClean="0"/>
              <a:t>jadi 2 kali suntik </a:t>
            </a:r>
            <a:r>
              <a:rPr lang="id-ID" smtClean="0"/>
              <a:t> – </a:t>
            </a:r>
            <a:r>
              <a:rPr lang="en-US" smtClean="0"/>
              <a:t>sebelum makan pagi dan sebelum makan malam. </a:t>
            </a:r>
            <a:endParaRPr lang="id-ID" smtClean="0"/>
          </a:p>
        </p:txBody>
      </p:sp>
      <p:pic>
        <p:nvPicPr>
          <p:cNvPr id="18436" name="Picture 4" descr="1079_insuli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1113" y="188913"/>
            <a:ext cx="1512887"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smtClean="0"/>
              <a:t>Insulin</a:t>
            </a:r>
            <a:endParaRPr lang="en-GB" sz="2400" smtClean="0"/>
          </a:p>
        </p:txBody>
      </p:sp>
      <p:sp>
        <p:nvSpPr>
          <p:cNvPr id="19459" name="Rectangle 3"/>
          <p:cNvSpPr>
            <a:spLocks noGrp="1" noChangeArrowheads="1"/>
          </p:cNvSpPr>
          <p:nvPr>
            <p:ph type="body" sz="half" idx="1"/>
          </p:nvPr>
        </p:nvSpPr>
        <p:spPr bwMode="auto">
          <a:xfrm>
            <a:off x="381000" y="1484313"/>
            <a:ext cx="4038600" cy="4997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10000"/>
              </a:lnSpc>
            </a:pPr>
            <a:r>
              <a:rPr lang="id-ID" sz="2400" smtClean="0"/>
              <a:t>Basal-bolus regimen:</a:t>
            </a:r>
          </a:p>
          <a:p>
            <a:pPr lvl="1" eaLnBrk="1" hangingPunct="1">
              <a:lnSpc>
                <a:spcPct val="110000"/>
              </a:lnSpc>
            </a:pPr>
            <a:r>
              <a:rPr lang="en-US" sz="2000" smtClean="0"/>
              <a:t>Menyerupai sekresi insulin fisiologis. </a:t>
            </a:r>
            <a:endParaRPr lang="id-ID" sz="2000" smtClean="0"/>
          </a:p>
          <a:p>
            <a:pPr lvl="1" eaLnBrk="1" hangingPunct="1">
              <a:lnSpc>
                <a:spcPct val="110000"/>
              </a:lnSpc>
            </a:pPr>
            <a:r>
              <a:rPr lang="en-US" sz="2000" smtClean="0"/>
              <a:t>Insulin dosis rendah diberikan untuk memenuhi kebutuhan basal (puasa) -</a:t>
            </a:r>
            <a:r>
              <a:rPr lang="id-ID" sz="2000" smtClean="0"/>
              <a:t>Insulin glargine</a:t>
            </a:r>
            <a:r>
              <a:rPr lang="en-US" sz="2000" smtClean="0"/>
              <a:t>/detemir</a:t>
            </a:r>
            <a:r>
              <a:rPr lang="id-ID" sz="2000" smtClean="0"/>
              <a:t>.</a:t>
            </a:r>
          </a:p>
          <a:p>
            <a:pPr lvl="1" eaLnBrk="1" hangingPunct="1">
              <a:lnSpc>
                <a:spcPct val="110000"/>
              </a:lnSpc>
            </a:pPr>
            <a:r>
              <a:rPr lang="en-US" sz="2000" smtClean="0"/>
              <a:t>Insulin dosis lebih besar diberikan untuk memenuhi kebutuhan </a:t>
            </a:r>
            <a:r>
              <a:rPr lang="id-ID" sz="2000" smtClean="0"/>
              <a:t> prandial – </a:t>
            </a:r>
            <a:r>
              <a:rPr lang="en-US" sz="2000" smtClean="0"/>
              <a:t>disesuaikan dengan kandungan KH dalam diet. </a:t>
            </a:r>
            <a:endParaRPr lang="en-GB" sz="2000" smtClean="0"/>
          </a:p>
        </p:txBody>
      </p:sp>
      <p:pic>
        <p:nvPicPr>
          <p:cNvPr id="6149" name="Picture 5" descr="diabetes_blood_sugar_chart"/>
          <p:cNvPicPr>
            <a:picLocks noGrp="1" noChangeAspect="1" noChangeArrowheads="1"/>
          </p:cNvPicPr>
          <p:nvPr>
            <p:ph sz="half" idx="2"/>
          </p:nvPr>
        </p:nvPicPr>
        <p:blipFill>
          <a:blip r:embed="rId3"/>
          <a:srcRect/>
          <a:stretch>
            <a:fillRect/>
          </a:stretch>
        </p:blipFill>
        <p:spPr>
          <a:xfrm>
            <a:off x="4500563" y="1809750"/>
            <a:ext cx="4464050" cy="3994150"/>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6148" name="Picture 4" descr="1079_insulin">
            <a:hlinkClick r:id="rId4"/>
          </p:cNvPr>
          <p:cNvPicPr>
            <a:picLocks noChangeAspect="1" noChangeArrowheads="1"/>
          </p:cNvPicPr>
          <p:nvPr/>
        </p:nvPicPr>
        <p:blipFill>
          <a:blip r:embed="rId5"/>
          <a:srcRect/>
          <a:stretch>
            <a:fillRect/>
          </a:stretch>
        </p:blipFill>
        <p:spPr bwMode="auto">
          <a:xfrm>
            <a:off x="6324600" y="228600"/>
            <a:ext cx="1512887" cy="1441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476250"/>
            <a:ext cx="8062913" cy="457200"/>
          </a:xfrm>
        </p:spPr>
        <p:txBody>
          <a:bodyPr wrap="square" lIns="91440" tIns="45720" rIns="91440" bIns="45720" numCol="1" anchor="t" anchorCtr="0" compatLnSpc="1">
            <a:prstTxWarp prst="textNoShape">
              <a:avLst/>
            </a:prstTxWarp>
            <a:normAutofit fontScale="90000"/>
          </a:bodyPr>
          <a:lstStyle/>
          <a:p>
            <a:pPr eaLnBrk="1" hangingPunct="1">
              <a:defRPr/>
            </a:pPr>
            <a:r>
              <a:rPr lang="en-GB" sz="4000" smtClean="0">
                <a:latin typeface="Baskerville Old Face" pitchFamily="-111" charset="0"/>
              </a:rPr>
              <a:t>Insulin dan lama kerjanya</a:t>
            </a:r>
          </a:p>
        </p:txBody>
      </p:sp>
      <p:sp>
        <p:nvSpPr>
          <p:cNvPr id="20483" name="Rectangle 3"/>
          <p:cNvSpPr>
            <a:spLocks noGrp="1" noChangeArrowheads="1"/>
          </p:cNvSpPr>
          <p:nvPr>
            <p:ph idx="1"/>
          </p:nvPr>
        </p:nvSpPr>
        <p:spPr bwMode="auto">
          <a:xfrm>
            <a:off x="323850" y="1562100"/>
            <a:ext cx="3657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110000"/>
              </a:lnSpc>
              <a:buFontTx/>
              <a:buNone/>
            </a:pPr>
            <a:r>
              <a:rPr lang="da-DK" sz="1900" smtClean="0"/>
              <a:t> </a:t>
            </a:r>
            <a:r>
              <a:rPr lang="en-GB" sz="1900" smtClean="0"/>
              <a:t>Insulin</a:t>
            </a:r>
            <a:endParaRPr lang="da-DK" sz="1900" smtClean="0"/>
          </a:p>
          <a:p>
            <a:pPr eaLnBrk="1" hangingPunct="1">
              <a:lnSpc>
                <a:spcPct val="110000"/>
              </a:lnSpc>
              <a:buFontTx/>
              <a:buNone/>
            </a:pPr>
            <a:r>
              <a:rPr lang="en-GB" sz="1900" smtClean="0"/>
              <a:t> preparation</a:t>
            </a:r>
          </a:p>
          <a:p>
            <a:pPr eaLnBrk="1" hangingPunct="1">
              <a:lnSpc>
                <a:spcPct val="110000"/>
              </a:lnSpc>
              <a:buFontTx/>
              <a:buNone/>
            </a:pPr>
            <a:r>
              <a:rPr lang="da-DK" sz="1600" smtClean="0"/>
              <a:t>  </a:t>
            </a:r>
          </a:p>
          <a:p>
            <a:pPr eaLnBrk="1" hangingPunct="1">
              <a:lnSpc>
                <a:spcPct val="110000"/>
              </a:lnSpc>
              <a:buFontTx/>
              <a:buNone/>
            </a:pPr>
            <a:r>
              <a:rPr lang="da-DK" sz="1000" smtClean="0"/>
              <a:t>         </a:t>
            </a:r>
            <a:endParaRPr lang="en-GB" sz="1000" smtClean="0"/>
          </a:p>
          <a:p>
            <a:pPr eaLnBrk="1" hangingPunct="1">
              <a:lnSpc>
                <a:spcPct val="110000"/>
              </a:lnSpc>
              <a:buSzPct val="80000"/>
              <a:buFontTx/>
              <a:buBlip>
                <a:blip r:embed="rId3"/>
              </a:buBlip>
            </a:pPr>
            <a:r>
              <a:rPr lang="en-GB" sz="1900" i="1" smtClean="0"/>
              <a:t>Short-acting</a:t>
            </a:r>
          </a:p>
          <a:p>
            <a:pPr eaLnBrk="1" hangingPunct="1">
              <a:lnSpc>
                <a:spcPct val="110000"/>
              </a:lnSpc>
              <a:buSzPct val="80000"/>
              <a:buFontTx/>
              <a:buBlip>
                <a:blip r:embed="rId3"/>
              </a:buBlip>
            </a:pPr>
            <a:r>
              <a:rPr lang="en-GB" sz="1900" i="1" smtClean="0"/>
              <a:t>Intermediate-acting</a:t>
            </a:r>
          </a:p>
          <a:p>
            <a:pPr eaLnBrk="1" hangingPunct="1">
              <a:lnSpc>
                <a:spcPct val="110000"/>
              </a:lnSpc>
              <a:buSzPct val="80000"/>
              <a:buFontTx/>
              <a:buBlip>
                <a:blip r:embed="rId3"/>
              </a:buBlip>
            </a:pPr>
            <a:r>
              <a:rPr lang="en-GB" sz="1900" smtClean="0"/>
              <a:t>Premixed insulin 10/90</a:t>
            </a:r>
          </a:p>
          <a:p>
            <a:pPr eaLnBrk="1" hangingPunct="1">
              <a:lnSpc>
                <a:spcPct val="110000"/>
              </a:lnSpc>
              <a:buSzPct val="80000"/>
              <a:buFontTx/>
              <a:buBlip>
                <a:blip r:embed="rId3"/>
              </a:buBlip>
            </a:pPr>
            <a:r>
              <a:rPr lang="en-GB" sz="1900" smtClean="0"/>
              <a:t>Premixed insulin 20/80</a:t>
            </a:r>
          </a:p>
          <a:p>
            <a:pPr eaLnBrk="1" hangingPunct="1">
              <a:lnSpc>
                <a:spcPct val="110000"/>
              </a:lnSpc>
              <a:buSzPct val="80000"/>
              <a:buFontTx/>
              <a:buBlip>
                <a:blip r:embed="rId3"/>
              </a:buBlip>
            </a:pPr>
            <a:r>
              <a:rPr lang="en-GB" sz="1900" smtClean="0"/>
              <a:t>Premixed insulin 30/70</a:t>
            </a:r>
          </a:p>
          <a:p>
            <a:pPr eaLnBrk="1" hangingPunct="1">
              <a:lnSpc>
                <a:spcPct val="110000"/>
              </a:lnSpc>
              <a:buSzPct val="80000"/>
              <a:buFontTx/>
              <a:buBlip>
                <a:blip r:embed="rId3"/>
              </a:buBlip>
            </a:pPr>
            <a:r>
              <a:rPr lang="en-GB" sz="1900" smtClean="0"/>
              <a:t>Premixed insulin 40/60</a:t>
            </a:r>
          </a:p>
          <a:p>
            <a:pPr eaLnBrk="1" hangingPunct="1">
              <a:lnSpc>
                <a:spcPct val="110000"/>
              </a:lnSpc>
              <a:buSzPct val="80000"/>
              <a:buFontTx/>
              <a:buBlip>
                <a:blip r:embed="rId3"/>
              </a:buBlip>
            </a:pPr>
            <a:r>
              <a:rPr lang="en-GB" sz="1900" smtClean="0"/>
              <a:t>Premixed insulin 50/50</a:t>
            </a:r>
          </a:p>
          <a:p>
            <a:pPr eaLnBrk="1" hangingPunct="1">
              <a:lnSpc>
                <a:spcPct val="110000"/>
              </a:lnSpc>
              <a:buSzPct val="80000"/>
              <a:buFontTx/>
              <a:buBlip>
                <a:blip r:embed="rId3"/>
              </a:buBlip>
            </a:pPr>
            <a:r>
              <a:rPr lang="en-GB" sz="1900" i="1" smtClean="0"/>
              <a:t>Rapid-acting</a:t>
            </a:r>
            <a:r>
              <a:rPr lang="en-GB" sz="1900" smtClean="0"/>
              <a:t> insulin analogue</a:t>
            </a:r>
          </a:p>
        </p:txBody>
      </p:sp>
      <p:sp>
        <p:nvSpPr>
          <p:cNvPr id="20484" name="Rectangle 4"/>
          <p:cNvSpPr>
            <a:spLocks noChangeArrowheads="1"/>
          </p:cNvSpPr>
          <p:nvPr/>
        </p:nvSpPr>
        <p:spPr bwMode="auto">
          <a:xfrm>
            <a:off x="4495800" y="1676400"/>
            <a:ext cx="1371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pPr>
            <a:r>
              <a:rPr lang="da-DK" sz="2000" b="1" i="1">
                <a:cs typeface="Arial" charset="0"/>
              </a:rPr>
              <a:t>Onset of</a:t>
            </a:r>
          </a:p>
          <a:p>
            <a:pPr marL="342900" indent="-342900" algn="ctr" eaLnBrk="1" hangingPunct="1">
              <a:spcBef>
                <a:spcPct val="20000"/>
              </a:spcBef>
            </a:pPr>
            <a:r>
              <a:rPr lang="da-DK" sz="2000" b="1" i="1">
                <a:cs typeface="Arial" charset="0"/>
              </a:rPr>
              <a:t>Action</a:t>
            </a:r>
          </a:p>
          <a:p>
            <a:pPr marL="342900" indent="-342900" algn="ctr" eaLnBrk="1" hangingPunct="1">
              <a:spcBef>
                <a:spcPct val="20000"/>
              </a:spcBef>
            </a:pPr>
            <a:r>
              <a:rPr lang="da-DK" sz="1600" b="1">
                <a:cs typeface="Arial" charset="0"/>
              </a:rPr>
              <a:t>(h or min)</a:t>
            </a:r>
          </a:p>
          <a:p>
            <a:pPr marL="342900" indent="-342900" algn="ctr" eaLnBrk="1" hangingPunct="1">
              <a:spcBef>
                <a:spcPct val="20000"/>
              </a:spcBef>
            </a:pPr>
            <a:r>
              <a:rPr lang="da-DK" sz="1200" b="1">
                <a:cs typeface="Arial" charset="0"/>
              </a:rPr>
              <a:t>    </a:t>
            </a:r>
          </a:p>
          <a:p>
            <a:pPr marL="342900" indent="-342900" algn="ctr" eaLnBrk="1" hangingPunct="1">
              <a:spcBef>
                <a:spcPct val="20000"/>
              </a:spcBef>
            </a:pPr>
            <a:r>
              <a:rPr lang="en-GB" sz="2000" b="1">
                <a:cs typeface="Arial" charset="0"/>
              </a:rPr>
              <a:t>0.5–1 h</a:t>
            </a:r>
          </a:p>
          <a:p>
            <a:pPr marL="342900" indent="-342900" algn="ctr" eaLnBrk="1" hangingPunct="1">
              <a:spcBef>
                <a:spcPct val="20000"/>
              </a:spcBef>
            </a:pPr>
            <a:r>
              <a:rPr lang="en-GB" sz="2000" b="1">
                <a:cs typeface="Arial" charset="0"/>
              </a:rPr>
              <a:t>0.5–1 h</a:t>
            </a:r>
          </a:p>
          <a:p>
            <a:pPr marL="342900" indent="-342900" algn="ctr" eaLnBrk="1" hangingPunct="1">
              <a:spcBef>
                <a:spcPct val="20000"/>
              </a:spcBef>
            </a:pPr>
            <a:r>
              <a:rPr lang="en-GB" sz="2000" b="1">
                <a:cs typeface="Arial" charset="0"/>
              </a:rPr>
              <a:t>0.5–1 h</a:t>
            </a:r>
          </a:p>
          <a:p>
            <a:pPr marL="342900" indent="-342900" algn="ctr" eaLnBrk="1" hangingPunct="1">
              <a:spcBef>
                <a:spcPct val="20000"/>
              </a:spcBef>
            </a:pPr>
            <a:r>
              <a:rPr lang="en-GB" sz="2000" b="1">
                <a:cs typeface="Arial" charset="0"/>
              </a:rPr>
              <a:t>0.5–1 h</a:t>
            </a:r>
          </a:p>
          <a:p>
            <a:pPr marL="342900" indent="-342900" algn="ctr" eaLnBrk="1" hangingPunct="1">
              <a:spcBef>
                <a:spcPct val="20000"/>
              </a:spcBef>
            </a:pPr>
            <a:r>
              <a:rPr lang="en-GB" sz="2000" b="1">
                <a:cs typeface="Arial" charset="0"/>
              </a:rPr>
              <a:t>0.5–1 h</a:t>
            </a:r>
          </a:p>
          <a:p>
            <a:pPr marL="342900" indent="-342900" algn="ctr" eaLnBrk="1" hangingPunct="1">
              <a:spcBef>
                <a:spcPct val="20000"/>
              </a:spcBef>
            </a:pPr>
            <a:r>
              <a:rPr lang="en-GB" sz="2000" b="1">
                <a:cs typeface="Arial" charset="0"/>
              </a:rPr>
              <a:t>0.5–1 h</a:t>
            </a:r>
          </a:p>
          <a:p>
            <a:pPr marL="342900" indent="-342900" algn="ctr" eaLnBrk="1" hangingPunct="1">
              <a:spcBef>
                <a:spcPct val="20000"/>
              </a:spcBef>
            </a:pPr>
            <a:r>
              <a:rPr lang="en-GB" sz="2000" b="1">
                <a:cs typeface="Arial" charset="0"/>
              </a:rPr>
              <a:t>10-20 min</a:t>
            </a:r>
          </a:p>
          <a:p>
            <a:pPr marL="342900" indent="-342900" algn="ctr" eaLnBrk="1" hangingPunct="1">
              <a:spcBef>
                <a:spcPct val="20000"/>
              </a:spcBef>
            </a:pPr>
            <a:r>
              <a:rPr lang="en-GB" sz="2000" b="1">
                <a:cs typeface="Arial" charset="0"/>
              </a:rPr>
              <a:t>1.5–2 h</a:t>
            </a:r>
          </a:p>
        </p:txBody>
      </p:sp>
      <p:sp>
        <p:nvSpPr>
          <p:cNvPr id="20485" name="Rectangle 5"/>
          <p:cNvSpPr>
            <a:spLocks noChangeArrowheads="1"/>
          </p:cNvSpPr>
          <p:nvPr/>
        </p:nvSpPr>
        <p:spPr bwMode="auto">
          <a:xfrm>
            <a:off x="5943600" y="1676400"/>
            <a:ext cx="10858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pPr>
            <a:r>
              <a:rPr lang="da-DK" sz="2000" b="1" i="1">
                <a:cs typeface="Arial" charset="0"/>
              </a:rPr>
              <a:t>Peak</a:t>
            </a:r>
          </a:p>
          <a:p>
            <a:pPr marL="342900" indent="-342900" algn="ctr" eaLnBrk="1" hangingPunct="1">
              <a:spcBef>
                <a:spcPct val="20000"/>
              </a:spcBef>
            </a:pPr>
            <a:r>
              <a:rPr lang="da-DK" sz="2000" b="1" i="1">
                <a:cs typeface="Arial" charset="0"/>
              </a:rPr>
              <a:t>Action</a:t>
            </a:r>
          </a:p>
          <a:p>
            <a:pPr marL="342900" indent="-342900" algn="ctr" eaLnBrk="1" hangingPunct="1">
              <a:spcBef>
                <a:spcPct val="20000"/>
              </a:spcBef>
            </a:pPr>
            <a:r>
              <a:rPr lang="da-DK" sz="1600" b="1">
                <a:cs typeface="Arial" charset="0"/>
              </a:rPr>
              <a:t>(h)</a:t>
            </a:r>
          </a:p>
          <a:p>
            <a:pPr marL="342900" indent="-342900" algn="ctr" eaLnBrk="1" hangingPunct="1">
              <a:spcBef>
                <a:spcPct val="20000"/>
              </a:spcBef>
            </a:pPr>
            <a:r>
              <a:rPr lang="da-DK" sz="1200" b="1">
                <a:cs typeface="Arial" charset="0"/>
              </a:rPr>
              <a:t>    </a:t>
            </a:r>
          </a:p>
          <a:p>
            <a:pPr marL="342900" indent="-342900" algn="ctr" eaLnBrk="1" hangingPunct="1">
              <a:spcBef>
                <a:spcPct val="20000"/>
              </a:spcBef>
            </a:pPr>
            <a:r>
              <a:rPr lang="en-GB" sz="2000" b="1">
                <a:cs typeface="Arial" charset="0"/>
              </a:rPr>
              <a:t>1 –  3</a:t>
            </a:r>
          </a:p>
          <a:p>
            <a:pPr marL="342900" indent="-342900" algn="ctr" eaLnBrk="1" hangingPunct="1">
              <a:spcBef>
                <a:spcPct val="20000"/>
              </a:spcBef>
            </a:pPr>
            <a:r>
              <a:rPr lang="en-GB" sz="2000" b="1">
                <a:cs typeface="Arial" charset="0"/>
              </a:rPr>
              <a:t>4 – 12</a:t>
            </a:r>
          </a:p>
          <a:p>
            <a:pPr marL="342900" indent="-342900" algn="ctr" eaLnBrk="1" hangingPunct="1">
              <a:spcBef>
                <a:spcPct val="20000"/>
              </a:spcBef>
            </a:pPr>
            <a:r>
              <a:rPr lang="en-GB" sz="2000" b="1">
                <a:cs typeface="Arial" charset="0"/>
              </a:rPr>
              <a:t>5 – 10</a:t>
            </a:r>
          </a:p>
          <a:p>
            <a:pPr marL="342900" indent="-342900" algn="ctr" eaLnBrk="1" hangingPunct="1">
              <a:spcBef>
                <a:spcPct val="20000"/>
              </a:spcBef>
            </a:pPr>
            <a:r>
              <a:rPr lang="en-GB" sz="2000" b="1">
                <a:cs typeface="Arial" charset="0"/>
              </a:rPr>
              <a:t>5 – 10</a:t>
            </a:r>
          </a:p>
          <a:p>
            <a:pPr marL="342900" indent="-342900" algn="ctr" eaLnBrk="1" hangingPunct="1">
              <a:spcBef>
                <a:spcPct val="20000"/>
              </a:spcBef>
            </a:pPr>
            <a:r>
              <a:rPr lang="en-GB" sz="2000" b="1">
                <a:cs typeface="Arial" charset="0"/>
              </a:rPr>
              <a:t>5 –  9</a:t>
            </a:r>
          </a:p>
          <a:p>
            <a:pPr marL="342900" indent="-342900" algn="ctr" eaLnBrk="1" hangingPunct="1">
              <a:spcBef>
                <a:spcPct val="20000"/>
              </a:spcBef>
            </a:pPr>
            <a:r>
              <a:rPr lang="en-GB" sz="2000" b="1">
                <a:cs typeface="Arial" charset="0"/>
              </a:rPr>
              <a:t>1 –  3</a:t>
            </a:r>
          </a:p>
          <a:p>
            <a:pPr marL="342900" indent="-342900" algn="ctr" eaLnBrk="1" hangingPunct="1">
              <a:spcBef>
                <a:spcPct val="20000"/>
              </a:spcBef>
            </a:pPr>
            <a:r>
              <a:rPr lang="en-GB" sz="2000" b="1">
                <a:cs typeface="Arial" charset="0"/>
              </a:rPr>
              <a:t>1 –  3</a:t>
            </a:r>
          </a:p>
          <a:p>
            <a:pPr marL="342900" indent="-342900" algn="ctr" eaLnBrk="1" hangingPunct="1">
              <a:spcBef>
                <a:spcPct val="20000"/>
              </a:spcBef>
            </a:pPr>
            <a:r>
              <a:rPr lang="en-GB" sz="2000" b="1">
                <a:cs typeface="Arial" charset="0"/>
              </a:rPr>
              <a:t>1 –  3</a:t>
            </a:r>
          </a:p>
          <a:p>
            <a:pPr marL="342900" indent="-342900" algn="ctr" eaLnBrk="1" hangingPunct="1">
              <a:spcBef>
                <a:spcPct val="20000"/>
              </a:spcBef>
            </a:pPr>
            <a:endParaRPr lang="en-GB" sz="2000" b="1">
              <a:cs typeface="Arial" charset="0"/>
            </a:endParaRPr>
          </a:p>
        </p:txBody>
      </p:sp>
      <p:sp>
        <p:nvSpPr>
          <p:cNvPr id="20486" name="Rectangle 6"/>
          <p:cNvSpPr>
            <a:spLocks noChangeArrowheads="1"/>
          </p:cNvSpPr>
          <p:nvPr/>
        </p:nvSpPr>
        <p:spPr bwMode="auto">
          <a:xfrm>
            <a:off x="7067550" y="1676400"/>
            <a:ext cx="13906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pPr>
            <a:r>
              <a:rPr lang="da-DK" sz="2000" b="1" i="1">
                <a:cs typeface="Arial" charset="0"/>
              </a:rPr>
              <a:t>Maximal</a:t>
            </a:r>
          </a:p>
          <a:p>
            <a:pPr marL="342900" indent="-342900" algn="ctr" eaLnBrk="1" hangingPunct="1">
              <a:spcBef>
                <a:spcPct val="20000"/>
              </a:spcBef>
            </a:pPr>
            <a:r>
              <a:rPr lang="da-DK" sz="2000" b="1" i="1">
                <a:cs typeface="Arial" charset="0"/>
              </a:rPr>
              <a:t>Duration</a:t>
            </a:r>
          </a:p>
          <a:p>
            <a:pPr marL="342900" indent="-342900" algn="ctr" eaLnBrk="1" hangingPunct="1">
              <a:spcBef>
                <a:spcPct val="20000"/>
              </a:spcBef>
            </a:pPr>
            <a:r>
              <a:rPr lang="da-DK" sz="1600" b="1">
                <a:cs typeface="Arial" charset="0"/>
              </a:rPr>
              <a:t>(h)</a:t>
            </a:r>
          </a:p>
          <a:p>
            <a:pPr marL="342900" indent="-342900" algn="ctr" eaLnBrk="1" hangingPunct="1">
              <a:spcBef>
                <a:spcPct val="20000"/>
              </a:spcBef>
            </a:pPr>
            <a:r>
              <a:rPr lang="da-DK" sz="1200" b="1">
                <a:cs typeface="Arial" charset="0"/>
              </a:rPr>
              <a:t>    </a:t>
            </a:r>
          </a:p>
          <a:p>
            <a:pPr marL="342900" indent="-342900" algn="ctr" eaLnBrk="1" hangingPunct="1">
              <a:spcBef>
                <a:spcPct val="20000"/>
              </a:spcBef>
            </a:pPr>
            <a:r>
              <a:rPr lang="da-DK" sz="2000" b="1">
                <a:cs typeface="Arial" charset="0"/>
              </a:rPr>
              <a:t>6 – 8</a:t>
            </a:r>
          </a:p>
          <a:p>
            <a:pPr marL="342900" indent="-342900" algn="ctr" eaLnBrk="1" hangingPunct="1">
              <a:spcBef>
                <a:spcPct val="20000"/>
              </a:spcBef>
            </a:pPr>
            <a:r>
              <a:rPr lang="da-DK" sz="2000" b="1">
                <a:cs typeface="Arial" charset="0"/>
              </a:rPr>
              <a:t>18–24</a:t>
            </a:r>
          </a:p>
          <a:p>
            <a:pPr marL="342900" indent="-342900" algn="ctr" eaLnBrk="1" hangingPunct="1">
              <a:spcBef>
                <a:spcPct val="20000"/>
              </a:spcBef>
            </a:pPr>
            <a:r>
              <a:rPr lang="da-DK" sz="2000" b="1">
                <a:cs typeface="Arial" charset="0"/>
              </a:rPr>
              <a:t>18–24</a:t>
            </a:r>
          </a:p>
          <a:p>
            <a:pPr marL="342900" indent="-342900" algn="ctr" eaLnBrk="1" hangingPunct="1">
              <a:spcBef>
                <a:spcPct val="20000"/>
              </a:spcBef>
            </a:pPr>
            <a:r>
              <a:rPr lang="da-DK" sz="2000" b="1">
                <a:cs typeface="Arial" charset="0"/>
              </a:rPr>
              <a:t>18–24</a:t>
            </a:r>
          </a:p>
          <a:p>
            <a:pPr marL="342900" indent="-342900" algn="ctr" eaLnBrk="1" hangingPunct="1">
              <a:spcBef>
                <a:spcPct val="20000"/>
              </a:spcBef>
            </a:pPr>
            <a:r>
              <a:rPr lang="da-DK" sz="2000" b="1">
                <a:cs typeface="Arial" charset="0"/>
              </a:rPr>
              <a:t>18–24</a:t>
            </a:r>
          </a:p>
          <a:p>
            <a:pPr marL="342900" indent="-342900" algn="ctr" eaLnBrk="1" hangingPunct="1">
              <a:spcBef>
                <a:spcPct val="20000"/>
              </a:spcBef>
            </a:pPr>
            <a:r>
              <a:rPr lang="da-DK" sz="2000" b="1">
                <a:cs typeface="Arial" charset="0"/>
              </a:rPr>
              <a:t>18–24</a:t>
            </a:r>
          </a:p>
          <a:p>
            <a:pPr marL="342900" indent="-342900" algn="ctr" eaLnBrk="1" hangingPunct="1">
              <a:spcBef>
                <a:spcPct val="20000"/>
              </a:spcBef>
            </a:pPr>
            <a:r>
              <a:rPr lang="da-DK" sz="2000" b="1">
                <a:cs typeface="Arial" charset="0"/>
              </a:rPr>
              <a:t>18–24</a:t>
            </a:r>
          </a:p>
          <a:p>
            <a:pPr marL="342900" indent="-342900" algn="ctr" eaLnBrk="1" hangingPunct="1">
              <a:spcBef>
                <a:spcPct val="20000"/>
              </a:spcBef>
            </a:pPr>
            <a:r>
              <a:rPr lang="da-DK" sz="2000" b="1">
                <a:cs typeface="Arial" charset="0"/>
              </a:rPr>
              <a:t>3 – 5</a:t>
            </a:r>
            <a:endParaRPr lang="en-GB" sz="2000" b="1">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mtClean="0">
                <a:latin typeface="Baskerville Old Face" pitchFamily="-111" charset="0"/>
              </a:rPr>
              <a:t>Pendahuluan</a:t>
            </a:r>
          </a:p>
        </p:txBody>
      </p:sp>
      <p:sp>
        <p:nvSpPr>
          <p:cNvPr id="307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mtClean="0"/>
              <a:t>Penyakit  metabolik  utama  pada  anak</a:t>
            </a:r>
          </a:p>
          <a:p>
            <a:pPr eaLnBrk="1" hangingPunct="1"/>
            <a:r>
              <a:rPr lang="en-US" smtClean="0"/>
              <a:t>Kronik</a:t>
            </a:r>
          </a:p>
          <a:p>
            <a:pPr eaLnBrk="1" hangingPunct="1"/>
            <a:r>
              <a:rPr lang="en-US" smtClean="0"/>
              <a:t>“Pengobatan  mandiri”</a:t>
            </a:r>
          </a:p>
          <a:p>
            <a:pPr eaLnBrk="1" hangingPunct="1"/>
            <a:r>
              <a:rPr lang="en-US" smtClean="0"/>
              <a:t>Potensial  mengganggu  tumbuh  kembang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1"/>
          <p:cNvPicPr>
            <a:picLocks noChangeAspect="1" noChangeArrowheads="1"/>
          </p:cNvPicPr>
          <p:nvPr/>
        </p:nvPicPr>
        <p:blipFill>
          <a:blip r:embed="rId3"/>
          <a:srcRect/>
          <a:stretch>
            <a:fillRect/>
          </a:stretch>
        </p:blipFill>
        <p:spPr bwMode="auto">
          <a:xfrm>
            <a:off x="457200" y="838200"/>
            <a:ext cx="3530600" cy="2016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19" name="Picture 3" descr="Fig2"/>
          <p:cNvPicPr>
            <a:picLocks noChangeAspect="1" noChangeArrowheads="1"/>
          </p:cNvPicPr>
          <p:nvPr/>
        </p:nvPicPr>
        <p:blipFill>
          <a:blip r:embed="rId4"/>
          <a:srcRect/>
          <a:stretch>
            <a:fillRect/>
          </a:stretch>
        </p:blipFill>
        <p:spPr bwMode="auto">
          <a:xfrm>
            <a:off x="457200" y="3124200"/>
            <a:ext cx="3530600" cy="2016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20" name="Picture 4" descr="Fig3"/>
          <p:cNvPicPr>
            <a:picLocks noChangeArrowheads="1"/>
          </p:cNvPicPr>
          <p:nvPr/>
        </p:nvPicPr>
        <p:blipFill>
          <a:blip r:embed="rId5"/>
          <a:srcRect/>
          <a:stretch>
            <a:fillRect/>
          </a:stretch>
        </p:blipFill>
        <p:spPr bwMode="auto">
          <a:xfrm>
            <a:off x="4953000" y="838200"/>
            <a:ext cx="3530600" cy="2030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21" name="Picture 5" descr="Fig4"/>
          <p:cNvPicPr>
            <a:picLocks noChangeAspect="1" noChangeArrowheads="1"/>
          </p:cNvPicPr>
          <p:nvPr/>
        </p:nvPicPr>
        <p:blipFill>
          <a:blip r:embed="rId6"/>
          <a:srcRect/>
          <a:stretch>
            <a:fillRect/>
          </a:stretch>
        </p:blipFill>
        <p:spPr bwMode="auto">
          <a:xfrm>
            <a:off x="4953000" y="3124200"/>
            <a:ext cx="3532187" cy="2016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510" name="Rectangle 6"/>
          <p:cNvSpPr>
            <a:spLocks noGrp="1" noChangeArrowheads="1"/>
          </p:cNvSpPr>
          <p:nvPr>
            <p:ph type="title"/>
          </p:nvPr>
        </p:nvSpPr>
        <p:spPr bwMode="auto">
          <a:xfrm>
            <a:off x="1619250" y="-100013"/>
            <a:ext cx="6096000" cy="1143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mtClean="0"/>
              <a:t>Regimen Insulin</a:t>
            </a:r>
          </a:p>
        </p:txBody>
      </p:sp>
      <p:sp>
        <p:nvSpPr>
          <p:cNvPr id="21511" name="Rectangle 3"/>
          <p:cNvSpPr txBox="1">
            <a:spLocks noChangeArrowheads="1"/>
          </p:cNvSpPr>
          <p:nvPr/>
        </p:nvSpPr>
        <p:spPr bwMode="auto">
          <a:xfrm>
            <a:off x="381000" y="5186363"/>
            <a:ext cx="822960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pPr eaLnBrk="1" hangingPunct="1">
              <a:lnSpc>
                <a:spcPct val="120000"/>
              </a:lnSpc>
              <a:spcBef>
                <a:spcPct val="20000"/>
              </a:spcBef>
              <a:buClr>
                <a:schemeClr val="tx2"/>
              </a:buClr>
            </a:pPr>
            <a:r>
              <a:rPr lang="en-US"/>
              <a:t>Efek samping pemberian insulin</a:t>
            </a:r>
          </a:p>
          <a:p>
            <a:pPr eaLnBrk="1" hangingPunct="1">
              <a:lnSpc>
                <a:spcPct val="120000"/>
              </a:lnSpc>
              <a:spcBef>
                <a:spcPct val="20000"/>
              </a:spcBef>
              <a:buClr>
                <a:schemeClr val="tx2"/>
              </a:buClr>
              <a:buFontTx/>
              <a:buChar char="•"/>
            </a:pPr>
            <a:r>
              <a:rPr lang="en-US"/>
              <a:t>BB naik.</a:t>
            </a:r>
          </a:p>
          <a:p>
            <a:pPr eaLnBrk="1" hangingPunct="1">
              <a:lnSpc>
                <a:spcPct val="120000"/>
              </a:lnSpc>
              <a:spcBef>
                <a:spcPct val="20000"/>
              </a:spcBef>
              <a:buClr>
                <a:schemeClr val="tx2"/>
              </a:buClr>
              <a:buFontTx/>
              <a:buChar char="•"/>
            </a:pPr>
            <a:r>
              <a:rPr lang="en-US"/>
              <a:t>Lipodistrofi.</a:t>
            </a:r>
          </a:p>
          <a:p>
            <a:pPr eaLnBrk="1" hangingPunct="1">
              <a:lnSpc>
                <a:spcPct val="120000"/>
              </a:lnSpc>
              <a:spcBef>
                <a:spcPct val="20000"/>
              </a:spcBef>
              <a:buClr>
                <a:schemeClr val="tx2"/>
              </a:buClr>
              <a:buFontTx/>
              <a:buChar char="•"/>
            </a:pPr>
            <a:r>
              <a:rPr lang="en-US"/>
              <a:t>Hipoglikemia.</a:t>
            </a:r>
          </a:p>
        </p:txBody>
      </p:sp>
    </p:spTree>
  </p:cSld>
  <p:clrMapOvr>
    <a:masterClrMapping/>
  </p:clrMapOvr>
  <p:transition advTm="1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28600"/>
            <a:ext cx="8229600" cy="99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600" smtClean="0">
                <a:latin typeface="Baskerville Old Face" pitchFamily="-111" charset="0"/>
              </a:rPr>
              <a:t>Tatalaksana</a:t>
            </a:r>
            <a:r>
              <a:rPr lang="id-ID" sz="3600" smtClean="0">
                <a:latin typeface="Baskerville Old Face" pitchFamily="-111" charset="0"/>
              </a:rPr>
              <a:t> D</a:t>
            </a:r>
            <a:r>
              <a:rPr lang="en-US" sz="3600" smtClean="0">
                <a:latin typeface="Baskerville Old Face" pitchFamily="-111" charset="0"/>
              </a:rPr>
              <a:t>M</a:t>
            </a:r>
            <a:r>
              <a:rPr lang="id-ID" sz="3600" smtClean="0">
                <a:latin typeface="Baskerville Old Face" pitchFamily="-111" charset="0"/>
              </a:rPr>
              <a:t> t</a:t>
            </a:r>
            <a:r>
              <a:rPr lang="en-US" sz="3600" smtClean="0">
                <a:latin typeface="Baskerville Old Face" pitchFamily="-111" charset="0"/>
              </a:rPr>
              <a:t>i</a:t>
            </a:r>
            <a:r>
              <a:rPr lang="id-ID" sz="3600" smtClean="0">
                <a:latin typeface="Baskerville Old Face" pitchFamily="-111" charset="0"/>
              </a:rPr>
              <a:t>pe 1 </a:t>
            </a:r>
            <a:endParaRPr lang="en-GB" sz="2800" smtClean="0">
              <a:latin typeface="Baskerville Old Face" pitchFamily="-111" charset="0"/>
            </a:endParaRPr>
          </a:p>
        </p:txBody>
      </p:sp>
      <p:sp>
        <p:nvSpPr>
          <p:cNvPr id="22531"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125000"/>
              </a:lnSpc>
            </a:pPr>
            <a:endParaRPr lang="id-ID" sz="2400" smtClean="0"/>
          </a:p>
          <a:p>
            <a:pPr lvl="1" eaLnBrk="1" hangingPunct="1">
              <a:lnSpc>
                <a:spcPct val="125000"/>
              </a:lnSpc>
            </a:pPr>
            <a:r>
              <a:rPr lang="id-ID" sz="2400" smtClean="0">
                <a:solidFill>
                  <a:srgbClr val="000000"/>
                </a:solidFill>
              </a:rPr>
              <a:t>Insulin </a:t>
            </a:r>
          </a:p>
          <a:p>
            <a:pPr lvl="1" eaLnBrk="1" hangingPunct="1">
              <a:lnSpc>
                <a:spcPct val="125000"/>
              </a:lnSpc>
            </a:pPr>
            <a:r>
              <a:rPr lang="en-US" sz="2400" b="1" smtClean="0">
                <a:solidFill>
                  <a:srgbClr val="000000"/>
                </a:solidFill>
              </a:rPr>
              <a:t>Nutrisi</a:t>
            </a:r>
            <a:endParaRPr lang="id-ID" sz="2400" b="1" smtClean="0">
              <a:solidFill>
                <a:srgbClr val="000000"/>
              </a:solidFill>
            </a:endParaRPr>
          </a:p>
          <a:p>
            <a:pPr lvl="1" eaLnBrk="1" hangingPunct="1">
              <a:lnSpc>
                <a:spcPct val="125000"/>
              </a:lnSpc>
            </a:pPr>
            <a:r>
              <a:rPr lang="en-US" sz="2400" i="1" smtClean="0">
                <a:solidFill>
                  <a:srgbClr val="000000"/>
                </a:solidFill>
              </a:rPr>
              <a:t>E</a:t>
            </a:r>
            <a:r>
              <a:rPr lang="id-ID" sz="2400" i="1" smtClean="0">
                <a:solidFill>
                  <a:srgbClr val="000000"/>
                </a:solidFill>
              </a:rPr>
              <a:t>xercises</a:t>
            </a:r>
          </a:p>
          <a:p>
            <a:pPr lvl="1" eaLnBrk="1" hangingPunct="1">
              <a:lnSpc>
                <a:spcPct val="125000"/>
              </a:lnSpc>
            </a:pPr>
            <a:r>
              <a:rPr lang="id-ID" sz="2400" smtClean="0">
                <a:solidFill>
                  <a:srgbClr val="000000"/>
                </a:solidFill>
              </a:rPr>
              <a:t>Edu</a:t>
            </a:r>
            <a:r>
              <a:rPr lang="en-US" sz="2400" smtClean="0">
                <a:solidFill>
                  <a:srgbClr val="000000"/>
                </a:solidFill>
              </a:rPr>
              <a:t>kasi pasien dan keluarga</a:t>
            </a:r>
            <a:endParaRPr lang="id-ID" sz="2400" smtClean="0">
              <a:solidFill>
                <a:srgbClr val="000000"/>
              </a:solidFill>
            </a:endParaRPr>
          </a:p>
          <a:p>
            <a:pPr lvl="1" eaLnBrk="1" hangingPunct="1">
              <a:lnSpc>
                <a:spcPct val="125000"/>
              </a:lnSpc>
            </a:pPr>
            <a:r>
              <a:rPr lang="id-ID" sz="2400" i="1" smtClean="0">
                <a:solidFill>
                  <a:srgbClr val="000000"/>
                </a:solidFill>
              </a:rPr>
              <a:t>Assessment &amp; Monitoring glycemic control</a:t>
            </a:r>
          </a:p>
          <a:p>
            <a:pPr eaLnBrk="1" hangingPunct="1">
              <a:lnSpc>
                <a:spcPct val="125000"/>
              </a:lnSpc>
            </a:pPr>
            <a:endParaRPr lang="en-GB" sz="2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28600"/>
            <a:ext cx="8229600" cy="631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200" smtClean="0">
                <a:latin typeface="Baskerville Old Face" pitchFamily="-111" charset="0"/>
              </a:rPr>
              <a:t>Nutrisi</a:t>
            </a:r>
            <a:endParaRPr lang="en-GB" sz="2400" smtClean="0">
              <a:latin typeface="Baskerville Old Face" pitchFamily="-111" charset="0"/>
            </a:endParaRPr>
          </a:p>
        </p:txBody>
      </p:sp>
      <p:sp>
        <p:nvSpPr>
          <p:cNvPr id="23555" name="Rectangle 3"/>
          <p:cNvSpPr>
            <a:spLocks noGrp="1" noChangeArrowheads="1"/>
          </p:cNvSpPr>
          <p:nvPr>
            <p:ph idx="1"/>
          </p:nvPr>
        </p:nvSpPr>
        <p:spPr bwMode="auto">
          <a:xfrm>
            <a:off x="468313" y="1066800"/>
            <a:ext cx="822960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70000"/>
              </a:lnSpc>
            </a:pPr>
            <a:r>
              <a:rPr lang="en-US" sz="2400" smtClean="0"/>
              <a:t>Kalori terdiri dari: </a:t>
            </a:r>
          </a:p>
          <a:p>
            <a:pPr lvl="1" eaLnBrk="1" hangingPunct="1">
              <a:lnSpc>
                <a:spcPct val="70000"/>
              </a:lnSpc>
            </a:pPr>
            <a:r>
              <a:rPr lang="id-ID" sz="2000" smtClean="0"/>
              <a:t>50-55% </a:t>
            </a:r>
            <a:r>
              <a:rPr lang="en-US" sz="2000" smtClean="0"/>
              <a:t> KH</a:t>
            </a:r>
          </a:p>
          <a:p>
            <a:pPr lvl="1" eaLnBrk="1" hangingPunct="1">
              <a:lnSpc>
                <a:spcPct val="70000"/>
              </a:lnSpc>
            </a:pPr>
            <a:r>
              <a:rPr lang="id-ID" sz="2000" smtClean="0"/>
              <a:t>15-20% </a:t>
            </a:r>
            <a:r>
              <a:rPr lang="en-US" sz="2000" smtClean="0"/>
              <a:t> </a:t>
            </a:r>
            <a:r>
              <a:rPr lang="id-ID" sz="2000" smtClean="0"/>
              <a:t>protein</a:t>
            </a:r>
            <a:endParaRPr lang="en-US" sz="2000" smtClean="0"/>
          </a:p>
          <a:p>
            <a:pPr lvl="1" eaLnBrk="1" hangingPunct="1">
              <a:lnSpc>
                <a:spcPct val="70000"/>
              </a:lnSpc>
            </a:pPr>
            <a:r>
              <a:rPr lang="id-ID" sz="2000" smtClean="0"/>
              <a:t>30% </a:t>
            </a:r>
            <a:r>
              <a:rPr lang="en-US" sz="2000" smtClean="0"/>
              <a:t>       lemak</a:t>
            </a:r>
            <a:r>
              <a:rPr lang="id-ID" sz="2000" smtClean="0"/>
              <a:t>.</a:t>
            </a:r>
          </a:p>
          <a:p>
            <a:pPr eaLnBrk="1" hangingPunct="1">
              <a:lnSpc>
                <a:spcPct val="70000"/>
              </a:lnSpc>
            </a:pPr>
            <a:endParaRPr lang="en-US" sz="2400" smtClean="0"/>
          </a:p>
          <a:p>
            <a:pPr eaLnBrk="1" hangingPunct="1">
              <a:lnSpc>
                <a:spcPct val="70000"/>
              </a:lnSpc>
            </a:pPr>
            <a:r>
              <a:rPr lang="en-US" sz="2400" smtClean="0"/>
              <a:t>Kebutuhan kalori:</a:t>
            </a:r>
          </a:p>
          <a:p>
            <a:pPr lvl="1" eaLnBrk="1" hangingPunct="1">
              <a:lnSpc>
                <a:spcPct val="70000"/>
              </a:lnSpc>
            </a:pPr>
            <a:r>
              <a:rPr lang="id-ID" sz="2000" smtClean="0"/>
              <a:t>1000 + (</a:t>
            </a:r>
            <a:r>
              <a:rPr lang="en-US" sz="2000" smtClean="0"/>
              <a:t>Usia (tahun)</a:t>
            </a:r>
            <a:r>
              <a:rPr lang="id-ID" sz="2000" smtClean="0"/>
              <a:t> x 100) </a:t>
            </a:r>
            <a:r>
              <a:rPr lang="en-US" sz="2000" smtClean="0"/>
              <a:t>k</a:t>
            </a:r>
            <a:r>
              <a:rPr lang="id-ID" sz="2000" smtClean="0"/>
              <a:t>al.</a:t>
            </a:r>
            <a:endParaRPr lang="en-US" sz="2000" smtClean="0"/>
          </a:p>
          <a:p>
            <a:pPr lvl="1" eaLnBrk="1" hangingPunct="1">
              <a:lnSpc>
                <a:spcPct val="70000"/>
              </a:lnSpc>
            </a:pPr>
            <a:r>
              <a:rPr lang="en-US" sz="2000" smtClean="0"/>
              <a:t>Berdasarkan BB ideal</a:t>
            </a:r>
          </a:p>
          <a:p>
            <a:pPr lvl="1" eaLnBrk="1" hangingPunct="1">
              <a:lnSpc>
                <a:spcPct val="70000"/>
              </a:lnSpc>
            </a:pPr>
            <a:endParaRPr lang="id-ID" sz="2000" smtClean="0"/>
          </a:p>
          <a:p>
            <a:pPr eaLnBrk="1" hangingPunct="1">
              <a:lnSpc>
                <a:spcPct val="70000"/>
              </a:lnSpc>
            </a:pPr>
            <a:r>
              <a:rPr lang="id-ID" sz="2400" smtClean="0"/>
              <a:t>Di</a:t>
            </a:r>
            <a:r>
              <a:rPr lang="en-US" sz="2400" smtClean="0"/>
              <a:t>bagi menjadi</a:t>
            </a:r>
            <a:r>
              <a:rPr lang="id-ID" sz="2400" smtClean="0"/>
              <a:t>:</a:t>
            </a:r>
          </a:p>
          <a:p>
            <a:pPr lvl="1" eaLnBrk="1" hangingPunct="1">
              <a:lnSpc>
                <a:spcPct val="70000"/>
              </a:lnSpc>
            </a:pPr>
            <a:r>
              <a:rPr lang="id-ID" sz="2000" smtClean="0"/>
              <a:t>20% </a:t>
            </a:r>
            <a:r>
              <a:rPr lang="en-US" sz="2000" smtClean="0"/>
              <a:t>sarapan.</a:t>
            </a:r>
            <a:endParaRPr lang="id-ID" sz="2000" smtClean="0"/>
          </a:p>
          <a:p>
            <a:pPr lvl="1" eaLnBrk="1" hangingPunct="1">
              <a:lnSpc>
                <a:spcPct val="70000"/>
              </a:lnSpc>
            </a:pPr>
            <a:r>
              <a:rPr lang="id-ID" sz="2000" smtClean="0"/>
              <a:t>10% snack</a:t>
            </a:r>
            <a:r>
              <a:rPr lang="en-US" sz="2000" smtClean="0"/>
              <a:t> pagi.</a:t>
            </a:r>
            <a:endParaRPr lang="id-ID" sz="2000" smtClean="0"/>
          </a:p>
          <a:p>
            <a:pPr lvl="1" eaLnBrk="1" hangingPunct="1">
              <a:lnSpc>
                <a:spcPct val="70000"/>
              </a:lnSpc>
            </a:pPr>
            <a:r>
              <a:rPr lang="id-ID" sz="2000" smtClean="0"/>
              <a:t>25% </a:t>
            </a:r>
            <a:r>
              <a:rPr lang="en-US" sz="2000" smtClean="0"/>
              <a:t>makan siang.</a:t>
            </a:r>
            <a:endParaRPr lang="id-ID" sz="2000" smtClean="0"/>
          </a:p>
          <a:p>
            <a:pPr lvl="1" eaLnBrk="1" hangingPunct="1">
              <a:lnSpc>
                <a:spcPct val="70000"/>
              </a:lnSpc>
            </a:pPr>
            <a:r>
              <a:rPr lang="id-ID" sz="2000" smtClean="0"/>
              <a:t>10% snack</a:t>
            </a:r>
            <a:r>
              <a:rPr lang="en-US" sz="2000" smtClean="0"/>
              <a:t> siang.</a:t>
            </a:r>
            <a:endParaRPr lang="id-ID" sz="2000" smtClean="0"/>
          </a:p>
          <a:p>
            <a:pPr lvl="1" eaLnBrk="1" hangingPunct="1">
              <a:lnSpc>
                <a:spcPct val="70000"/>
              </a:lnSpc>
            </a:pPr>
            <a:r>
              <a:rPr lang="id-ID" sz="2000" smtClean="0"/>
              <a:t>25% </a:t>
            </a:r>
            <a:r>
              <a:rPr lang="en-US" sz="2000" smtClean="0"/>
              <a:t>makan malam.</a:t>
            </a:r>
            <a:endParaRPr lang="id-ID" sz="2000" smtClean="0"/>
          </a:p>
          <a:p>
            <a:pPr lvl="1" eaLnBrk="1" hangingPunct="1">
              <a:lnSpc>
                <a:spcPct val="70000"/>
              </a:lnSpc>
            </a:pPr>
            <a:r>
              <a:rPr lang="id-ID" sz="2000" smtClean="0"/>
              <a:t>10% snack</a:t>
            </a:r>
            <a:r>
              <a:rPr lang="en-US" sz="2000" smtClean="0"/>
              <a:t> Malam.</a:t>
            </a:r>
            <a:endParaRPr lang="id-ID" sz="2000" smtClean="0"/>
          </a:p>
          <a:p>
            <a:pPr eaLnBrk="1" hangingPunct="1">
              <a:lnSpc>
                <a:spcPct val="70000"/>
              </a:lnSpc>
            </a:pPr>
            <a:r>
              <a:rPr lang="en-GB" sz="2400" smtClean="0"/>
              <a:t>Konsultasi dengan nutrisionis.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28600"/>
            <a:ext cx="8229600" cy="99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600" smtClean="0">
                <a:latin typeface="Baskerville Old Face" pitchFamily="-111" charset="0"/>
              </a:rPr>
              <a:t>Tatalaksana</a:t>
            </a:r>
            <a:r>
              <a:rPr lang="id-ID" sz="3600" smtClean="0">
                <a:latin typeface="Baskerville Old Face" pitchFamily="-111" charset="0"/>
              </a:rPr>
              <a:t> D</a:t>
            </a:r>
            <a:r>
              <a:rPr lang="en-US" sz="3600" smtClean="0">
                <a:latin typeface="Baskerville Old Face" pitchFamily="-111" charset="0"/>
              </a:rPr>
              <a:t>M</a:t>
            </a:r>
            <a:r>
              <a:rPr lang="id-ID" sz="3600" smtClean="0">
                <a:latin typeface="Baskerville Old Face" pitchFamily="-111" charset="0"/>
              </a:rPr>
              <a:t> t</a:t>
            </a:r>
            <a:r>
              <a:rPr lang="en-US" sz="3600" smtClean="0">
                <a:latin typeface="Baskerville Old Face" pitchFamily="-111" charset="0"/>
              </a:rPr>
              <a:t>i</a:t>
            </a:r>
            <a:r>
              <a:rPr lang="id-ID" sz="3600" smtClean="0">
                <a:latin typeface="Baskerville Old Face" pitchFamily="-111" charset="0"/>
              </a:rPr>
              <a:t>pe 1 </a:t>
            </a:r>
            <a:endParaRPr lang="en-GB" sz="2800" smtClean="0">
              <a:latin typeface="Baskerville Old Face" pitchFamily="-111" charset="0"/>
            </a:endParaRPr>
          </a:p>
        </p:txBody>
      </p:sp>
      <p:sp>
        <p:nvSpPr>
          <p:cNvPr id="2457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125000"/>
              </a:lnSpc>
            </a:pPr>
            <a:endParaRPr lang="id-ID" sz="2400" smtClean="0"/>
          </a:p>
          <a:p>
            <a:pPr lvl="1" eaLnBrk="1" hangingPunct="1">
              <a:lnSpc>
                <a:spcPct val="125000"/>
              </a:lnSpc>
            </a:pPr>
            <a:r>
              <a:rPr lang="id-ID" sz="2400" smtClean="0">
                <a:solidFill>
                  <a:srgbClr val="000000"/>
                </a:solidFill>
              </a:rPr>
              <a:t>Insulin </a:t>
            </a:r>
          </a:p>
          <a:p>
            <a:pPr lvl="1" eaLnBrk="1" hangingPunct="1">
              <a:lnSpc>
                <a:spcPct val="125000"/>
              </a:lnSpc>
            </a:pPr>
            <a:r>
              <a:rPr lang="en-US" sz="2400" smtClean="0">
                <a:solidFill>
                  <a:srgbClr val="000000"/>
                </a:solidFill>
              </a:rPr>
              <a:t>Nutrisi</a:t>
            </a:r>
            <a:endParaRPr lang="id-ID" sz="2400" smtClean="0">
              <a:solidFill>
                <a:srgbClr val="000000"/>
              </a:solidFill>
            </a:endParaRPr>
          </a:p>
          <a:p>
            <a:pPr lvl="1" eaLnBrk="1" hangingPunct="1">
              <a:lnSpc>
                <a:spcPct val="125000"/>
              </a:lnSpc>
            </a:pPr>
            <a:r>
              <a:rPr lang="en-US" sz="2400" b="1" i="1" smtClean="0">
                <a:solidFill>
                  <a:srgbClr val="000000"/>
                </a:solidFill>
              </a:rPr>
              <a:t>E</a:t>
            </a:r>
            <a:r>
              <a:rPr lang="id-ID" sz="2400" b="1" i="1" smtClean="0">
                <a:solidFill>
                  <a:srgbClr val="000000"/>
                </a:solidFill>
              </a:rPr>
              <a:t>xercises</a:t>
            </a:r>
          </a:p>
          <a:p>
            <a:pPr lvl="1" eaLnBrk="1" hangingPunct="1">
              <a:lnSpc>
                <a:spcPct val="125000"/>
              </a:lnSpc>
            </a:pPr>
            <a:r>
              <a:rPr lang="id-ID" sz="2400" smtClean="0">
                <a:solidFill>
                  <a:srgbClr val="000000"/>
                </a:solidFill>
              </a:rPr>
              <a:t>Edu</a:t>
            </a:r>
            <a:r>
              <a:rPr lang="en-US" sz="2400" smtClean="0">
                <a:solidFill>
                  <a:srgbClr val="000000"/>
                </a:solidFill>
              </a:rPr>
              <a:t>kasi pasien dan keluarga</a:t>
            </a:r>
            <a:endParaRPr lang="id-ID" sz="2400" smtClean="0">
              <a:solidFill>
                <a:srgbClr val="000000"/>
              </a:solidFill>
            </a:endParaRPr>
          </a:p>
          <a:p>
            <a:pPr lvl="1" eaLnBrk="1" hangingPunct="1">
              <a:lnSpc>
                <a:spcPct val="125000"/>
              </a:lnSpc>
            </a:pPr>
            <a:r>
              <a:rPr lang="id-ID" sz="2400" i="1" smtClean="0">
                <a:solidFill>
                  <a:srgbClr val="000000"/>
                </a:solidFill>
              </a:rPr>
              <a:t>Assessment &amp; Monitoring glycemic control</a:t>
            </a:r>
          </a:p>
          <a:p>
            <a:pPr eaLnBrk="1" hangingPunct="1">
              <a:lnSpc>
                <a:spcPct val="125000"/>
              </a:lnSpc>
            </a:pPr>
            <a:endParaRPr lang="en-GB" sz="2400" smtClean="0">
              <a:solidFill>
                <a:schemeClr val="accent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28600"/>
            <a:ext cx="8229600" cy="776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GB" sz="4800" smtClean="0">
                <a:latin typeface="Baskerville Old Face" pitchFamily="-111" charset="0"/>
              </a:rPr>
              <a:t>Exercises</a:t>
            </a:r>
          </a:p>
        </p:txBody>
      </p:sp>
      <p:sp>
        <p:nvSpPr>
          <p:cNvPr id="25603" name="Rectangle 3"/>
          <p:cNvSpPr>
            <a:spLocks noGrp="1" noChangeArrowheads="1"/>
          </p:cNvSpPr>
          <p:nvPr>
            <p:ph idx="1"/>
          </p:nvPr>
        </p:nvSpPr>
        <p:spPr bwMode="auto">
          <a:xfrm>
            <a:off x="457200" y="1268413"/>
            <a:ext cx="8229600" cy="4862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0000"/>
              </a:lnSpc>
            </a:pPr>
            <a:r>
              <a:rPr lang="en-US" sz="2400" smtClean="0"/>
              <a:t>Boleh OR apa saja:</a:t>
            </a:r>
          </a:p>
          <a:p>
            <a:pPr lvl="1" eaLnBrk="1" hangingPunct="1">
              <a:lnSpc>
                <a:spcPct val="90000"/>
              </a:lnSpc>
            </a:pPr>
            <a:r>
              <a:rPr lang="en-US" sz="2000" smtClean="0"/>
              <a:t>Tidak ada komplikasi.</a:t>
            </a:r>
          </a:p>
          <a:p>
            <a:pPr lvl="1" eaLnBrk="1" hangingPunct="1">
              <a:lnSpc>
                <a:spcPct val="90000"/>
              </a:lnSpc>
            </a:pPr>
            <a:r>
              <a:rPr lang="en-US" sz="2000" smtClean="0"/>
              <a:t>Kontrol glikemik baik. </a:t>
            </a:r>
          </a:p>
          <a:p>
            <a:pPr eaLnBrk="1" hangingPunct="1">
              <a:lnSpc>
                <a:spcPct val="90000"/>
              </a:lnSpc>
            </a:pPr>
            <a:r>
              <a:rPr lang="en-US" sz="2400" smtClean="0"/>
              <a:t>Petunjuk umum</a:t>
            </a:r>
            <a:r>
              <a:rPr lang="id-ID" sz="2400" smtClean="0"/>
              <a:t>:</a:t>
            </a:r>
          </a:p>
          <a:p>
            <a:pPr lvl="1" eaLnBrk="1" hangingPunct="1">
              <a:lnSpc>
                <a:spcPct val="90000"/>
              </a:lnSpc>
            </a:pPr>
            <a:r>
              <a:rPr lang="en-US" sz="2000" smtClean="0"/>
              <a:t>Sebelum OR: </a:t>
            </a:r>
            <a:endParaRPr lang="id-ID" sz="2000" smtClean="0"/>
          </a:p>
          <a:p>
            <a:pPr lvl="2" eaLnBrk="1" hangingPunct="1">
              <a:lnSpc>
                <a:spcPct val="90000"/>
              </a:lnSpc>
            </a:pPr>
            <a:r>
              <a:rPr lang="en-US" sz="1800" smtClean="0"/>
              <a:t>GD</a:t>
            </a:r>
            <a:r>
              <a:rPr lang="id-ID" sz="1800" smtClean="0"/>
              <a:t>&gt;250 mg/dL + Ketonemia/uria</a:t>
            </a:r>
            <a:r>
              <a:rPr lang="en-US" sz="1800" smtClean="0"/>
              <a:t>		: Jangan OR</a:t>
            </a:r>
            <a:r>
              <a:rPr lang="id-ID" sz="1800" smtClean="0"/>
              <a:t>.</a:t>
            </a:r>
          </a:p>
          <a:p>
            <a:pPr lvl="2" eaLnBrk="1" hangingPunct="1">
              <a:lnSpc>
                <a:spcPct val="90000"/>
              </a:lnSpc>
            </a:pPr>
            <a:r>
              <a:rPr lang="en-US" sz="1800" smtClean="0"/>
              <a:t>GD</a:t>
            </a:r>
            <a:r>
              <a:rPr lang="id-ID" sz="1800" smtClean="0"/>
              <a:t> &gt;300 mg/dL </a:t>
            </a:r>
            <a:r>
              <a:rPr lang="en-US" sz="1800" smtClean="0"/>
              <a:t>tanpa </a:t>
            </a:r>
            <a:r>
              <a:rPr lang="id-ID" sz="1800" smtClean="0"/>
              <a:t>ketonemia/uria</a:t>
            </a:r>
            <a:r>
              <a:rPr lang="en-US" sz="1800" smtClean="0"/>
              <a:t>		: Hati-hati.</a:t>
            </a:r>
            <a:endParaRPr lang="id-ID" sz="1800" smtClean="0"/>
          </a:p>
          <a:p>
            <a:pPr lvl="2" eaLnBrk="1" hangingPunct="1">
              <a:lnSpc>
                <a:spcPct val="90000"/>
              </a:lnSpc>
            </a:pPr>
            <a:r>
              <a:rPr lang="en-US" sz="1800" smtClean="0"/>
              <a:t>GD</a:t>
            </a:r>
            <a:r>
              <a:rPr lang="id-ID" sz="1800" smtClean="0"/>
              <a:t> &lt; 100 mg/dL</a:t>
            </a:r>
            <a:r>
              <a:rPr lang="en-US" sz="1800" smtClean="0"/>
              <a:t>				: Tambah KH</a:t>
            </a:r>
            <a:endParaRPr lang="id-ID" sz="1800" smtClean="0"/>
          </a:p>
          <a:p>
            <a:pPr lvl="1" eaLnBrk="1" hangingPunct="1">
              <a:lnSpc>
                <a:spcPct val="90000"/>
              </a:lnSpc>
            </a:pPr>
            <a:r>
              <a:rPr lang="en-US" sz="2000" smtClean="0"/>
              <a:t>Monitor GD sebelum dan setelah OR: </a:t>
            </a:r>
            <a:endParaRPr lang="id-ID" sz="2000" smtClean="0"/>
          </a:p>
          <a:p>
            <a:pPr lvl="2" eaLnBrk="1" hangingPunct="1">
              <a:lnSpc>
                <a:spcPct val="90000"/>
              </a:lnSpc>
            </a:pPr>
            <a:r>
              <a:rPr lang="en-US" sz="1800" smtClean="0"/>
              <a:t>Tentukan perlukah perubahan insulin dan asupan makan.</a:t>
            </a:r>
          </a:p>
          <a:p>
            <a:pPr lvl="2" eaLnBrk="1" hangingPunct="1">
              <a:lnSpc>
                <a:spcPct val="90000"/>
              </a:lnSpc>
            </a:pPr>
            <a:r>
              <a:rPr lang="en-US" sz="1800" smtClean="0"/>
              <a:t>Pelajari respons glikemik setelah berbagai OR berbeda .</a:t>
            </a:r>
            <a:endParaRPr lang="id-ID" sz="1800" smtClean="0"/>
          </a:p>
          <a:p>
            <a:pPr lvl="1" eaLnBrk="1" hangingPunct="1">
              <a:lnSpc>
                <a:spcPct val="90000"/>
              </a:lnSpc>
            </a:pPr>
            <a:r>
              <a:rPr lang="en-US" sz="2000" smtClean="0"/>
              <a:t>Asupan makan</a:t>
            </a:r>
            <a:r>
              <a:rPr lang="id-ID" sz="2000" smtClean="0"/>
              <a:t>:</a:t>
            </a:r>
          </a:p>
          <a:p>
            <a:pPr lvl="2" eaLnBrk="1" hangingPunct="1">
              <a:lnSpc>
                <a:spcPct val="90000"/>
              </a:lnSpc>
            </a:pPr>
            <a:r>
              <a:rPr lang="en-US" sz="1800" smtClean="0"/>
              <a:t>Makan KH untuk menghindari hipoglikemia .</a:t>
            </a:r>
            <a:endParaRPr lang="id-ID" sz="1800" smtClean="0"/>
          </a:p>
          <a:p>
            <a:pPr lvl="2" eaLnBrk="1" hangingPunct="1">
              <a:lnSpc>
                <a:spcPct val="90000"/>
              </a:lnSpc>
            </a:pPr>
            <a:r>
              <a:rPr lang="en-US" sz="1800" smtClean="0"/>
              <a:t>Makan mengandung KH harus siap selama dan setelah OR.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28600"/>
            <a:ext cx="8229600" cy="99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600" smtClean="0">
                <a:latin typeface="Baskerville Old Face" pitchFamily="-111" charset="0"/>
              </a:rPr>
              <a:t>Tatalaksana</a:t>
            </a:r>
            <a:r>
              <a:rPr lang="id-ID" sz="3600" smtClean="0">
                <a:latin typeface="Baskerville Old Face" pitchFamily="-111" charset="0"/>
              </a:rPr>
              <a:t> D</a:t>
            </a:r>
            <a:r>
              <a:rPr lang="en-US" sz="3600" smtClean="0">
                <a:latin typeface="Baskerville Old Face" pitchFamily="-111" charset="0"/>
              </a:rPr>
              <a:t>M</a:t>
            </a:r>
            <a:r>
              <a:rPr lang="id-ID" sz="3600" smtClean="0">
                <a:latin typeface="Baskerville Old Face" pitchFamily="-111" charset="0"/>
              </a:rPr>
              <a:t> t</a:t>
            </a:r>
            <a:r>
              <a:rPr lang="en-US" sz="3600" smtClean="0">
                <a:latin typeface="Baskerville Old Face" pitchFamily="-111" charset="0"/>
              </a:rPr>
              <a:t>i</a:t>
            </a:r>
            <a:r>
              <a:rPr lang="id-ID" sz="3600" smtClean="0">
                <a:latin typeface="Baskerville Old Face" pitchFamily="-111" charset="0"/>
              </a:rPr>
              <a:t>pe 1 </a:t>
            </a:r>
            <a:endParaRPr lang="en-GB" sz="2800" smtClean="0">
              <a:latin typeface="Baskerville Old Face" pitchFamily="-111" charset="0"/>
            </a:endParaRPr>
          </a:p>
        </p:txBody>
      </p:sp>
      <p:sp>
        <p:nvSpPr>
          <p:cNvPr id="2662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125000"/>
              </a:lnSpc>
            </a:pPr>
            <a:endParaRPr lang="id-ID" sz="2400" smtClean="0"/>
          </a:p>
          <a:p>
            <a:pPr lvl="1" eaLnBrk="1" hangingPunct="1">
              <a:lnSpc>
                <a:spcPct val="125000"/>
              </a:lnSpc>
            </a:pPr>
            <a:r>
              <a:rPr lang="id-ID" sz="2400" smtClean="0">
                <a:solidFill>
                  <a:srgbClr val="000000"/>
                </a:solidFill>
              </a:rPr>
              <a:t>Insulin </a:t>
            </a:r>
          </a:p>
          <a:p>
            <a:pPr lvl="1" eaLnBrk="1" hangingPunct="1">
              <a:lnSpc>
                <a:spcPct val="125000"/>
              </a:lnSpc>
            </a:pPr>
            <a:r>
              <a:rPr lang="en-US" sz="2400" smtClean="0">
                <a:solidFill>
                  <a:srgbClr val="000000"/>
                </a:solidFill>
              </a:rPr>
              <a:t>Nutrisi</a:t>
            </a:r>
            <a:endParaRPr lang="id-ID" sz="2400" smtClean="0">
              <a:solidFill>
                <a:srgbClr val="000000"/>
              </a:solidFill>
            </a:endParaRPr>
          </a:p>
          <a:p>
            <a:pPr lvl="1" eaLnBrk="1" hangingPunct="1">
              <a:lnSpc>
                <a:spcPct val="125000"/>
              </a:lnSpc>
            </a:pPr>
            <a:r>
              <a:rPr lang="en-US" sz="2400" i="1" smtClean="0">
                <a:solidFill>
                  <a:srgbClr val="000000"/>
                </a:solidFill>
              </a:rPr>
              <a:t>E</a:t>
            </a:r>
            <a:r>
              <a:rPr lang="id-ID" sz="2400" i="1" smtClean="0">
                <a:solidFill>
                  <a:srgbClr val="000000"/>
                </a:solidFill>
              </a:rPr>
              <a:t>xercises</a:t>
            </a:r>
          </a:p>
          <a:p>
            <a:pPr lvl="1" eaLnBrk="1" hangingPunct="1">
              <a:lnSpc>
                <a:spcPct val="125000"/>
              </a:lnSpc>
            </a:pPr>
            <a:r>
              <a:rPr lang="id-ID" sz="2400" b="1" smtClean="0">
                <a:solidFill>
                  <a:srgbClr val="000000"/>
                </a:solidFill>
              </a:rPr>
              <a:t>Edu</a:t>
            </a:r>
            <a:r>
              <a:rPr lang="en-US" sz="2400" b="1" smtClean="0">
                <a:solidFill>
                  <a:srgbClr val="000000"/>
                </a:solidFill>
              </a:rPr>
              <a:t>kasi pasien dan keluarga</a:t>
            </a:r>
            <a:endParaRPr lang="id-ID" sz="2400" b="1" smtClean="0">
              <a:solidFill>
                <a:srgbClr val="000000"/>
              </a:solidFill>
            </a:endParaRPr>
          </a:p>
          <a:p>
            <a:pPr lvl="1" eaLnBrk="1" hangingPunct="1">
              <a:lnSpc>
                <a:spcPct val="125000"/>
              </a:lnSpc>
            </a:pPr>
            <a:r>
              <a:rPr lang="id-ID" sz="2400" i="1" smtClean="0">
                <a:solidFill>
                  <a:srgbClr val="000000"/>
                </a:solidFill>
              </a:rPr>
              <a:t>Assessment &amp; Monitoring glycemic control</a:t>
            </a:r>
          </a:p>
          <a:p>
            <a:pPr eaLnBrk="1" hangingPunct="1">
              <a:lnSpc>
                <a:spcPct val="125000"/>
              </a:lnSpc>
            </a:pPr>
            <a:endParaRPr lang="en-GB" sz="2400" smtClean="0">
              <a:solidFill>
                <a:schemeClr val="accent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GB" b="1" smtClean="0">
                <a:latin typeface="Baskerville Old Face" pitchFamily="-111" charset="0"/>
              </a:rPr>
              <a:t>EDUKASI</a:t>
            </a:r>
          </a:p>
        </p:txBody>
      </p:sp>
      <p:sp>
        <p:nvSpPr>
          <p:cNvPr id="27651" name="Rectangle 3"/>
          <p:cNvSpPr>
            <a:spLocks noGrp="1" noChangeArrowheads="1"/>
          </p:cNvSpPr>
          <p:nvPr>
            <p:ph idx="1"/>
          </p:nvPr>
        </p:nvSpPr>
        <p:spPr bwMode="auto">
          <a:xfrm>
            <a:off x="468313" y="1700213"/>
            <a:ext cx="8229600" cy="453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400" smtClean="0"/>
              <a:t>Saat diagnosis: </a:t>
            </a:r>
            <a:r>
              <a:rPr lang="id-ID" sz="2400" i="1" smtClean="0">
                <a:sym typeface="Wingdings" pitchFamily="-111" charset="2"/>
              </a:rPr>
              <a:t>overview</a:t>
            </a:r>
            <a:r>
              <a:rPr lang="id-ID" sz="2400" smtClean="0">
                <a:sym typeface="Wingdings" pitchFamily="-111" charset="2"/>
              </a:rPr>
              <a:t> diabetes</a:t>
            </a:r>
            <a:r>
              <a:rPr lang="en-US" sz="2400" smtClean="0">
                <a:sym typeface="Wingdings" pitchFamily="-111" charset="2"/>
              </a:rPr>
              <a:t> pada keluarga.</a:t>
            </a:r>
            <a:endParaRPr lang="id-ID" sz="2400" smtClean="0">
              <a:sym typeface="Wingdings" pitchFamily="-111" charset="2"/>
            </a:endParaRPr>
          </a:p>
          <a:p>
            <a:pPr eaLnBrk="1" hangingPunct="1"/>
            <a:r>
              <a:rPr lang="id-ID" sz="2400" smtClean="0">
                <a:sym typeface="Wingdings" pitchFamily="-111" charset="2"/>
              </a:rPr>
              <a:t>Edu</a:t>
            </a:r>
            <a:r>
              <a:rPr lang="en-US" sz="2400" smtClean="0">
                <a:sym typeface="Wingdings" pitchFamily="-111" charset="2"/>
              </a:rPr>
              <a:t>kasi</a:t>
            </a:r>
            <a:r>
              <a:rPr lang="id-ID" sz="1400" smtClean="0">
                <a:sym typeface="Wingdings" pitchFamily="-111" charset="2"/>
              </a:rPr>
              <a:t>(keystone of diabetes care)</a:t>
            </a:r>
            <a:r>
              <a:rPr lang="en-US" sz="1400" smtClean="0">
                <a:sym typeface="Wingdings" pitchFamily="-111" charset="2"/>
              </a:rPr>
              <a:t> </a:t>
            </a:r>
            <a:r>
              <a:rPr lang="en-US" sz="2400" smtClean="0">
                <a:sym typeface="Wingdings" pitchFamily="-111" charset="2"/>
              </a:rPr>
              <a:t>meliputi:</a:t>
            </a:r>
            <a:endParaRPr lang="id-ID" sz="4000" smtClean="0">
              <a:sym typeface="Wingdings" pitchFamily="-111" charset="2"/>
            </a:endParaRPr>
          </a:p>
          <a:p>
            <a:pPr lvl="1" eaLnBrk="1" hangingPunct="1"/>
            <a:r>
              <a:rPr lang="id-ID" sz="2000" smtClean="0">
                <a:sym typeface="Wingdings" pitchFamily="-111" charset="2"/>
              </a:rPr>
              <a:t>Pato</a:t>
            </a:r>
            <a:r>
              <a:rPr lang="en-US" sz="2000" smtClean="0">
                <a:sym typeface="Wingdings" pitchFamily="-111" charset="2"/>
              </a:rPr>
              <a:t>fi</a:t>
            </a:r>
            <a:r>
              <a:rPr lang="id-ID" sz="2000" smtClean="0">
                <a:sym typeface="Wingdings" pitchFamily="-111" charset="2"/>
              </a:rPr>
              <a:t>siologi h</a:t>
            </a:r>
            <a:r>
              <a:rPr lang="en-US" sz="2000" smtClean="0">
                <a:sym typeface="Wingdings" pitchFamily="-111" charset="2"/>
              </a:rPr>
              <a:t>i</a:t>
            </a:r>
            <a:r>
              <a:rPr lang="id-ID" sz="2000" smtClean="0">
                <a:sym typeface="Wingdings" pitchFamily="-111" charset="2"/>
              </a:rPr>
              <a:t>per </a:t>
            </a:r>
            <a:r>
              <a:rPr lang="en-US" sz="2000" smtClean="0">
                <a:sym typeface="Wingdings" pitchFamily="-111" charset="2"/>
              </a:rPr>
              <a:t>dan</a:t>
            </a:r>
            <a:r>
              <a:rPr lang="id-ID" sz="2000" smtClean="0">
                <a:sym typeface="Wingdings" pitchFamily="-111" charset="2"/>
              </a:rPr>
              <a:t> h</a:t>
            </a:r>
            <a:r>
              <a:rPr lang="en-US" sz="2000" smtClean="0">
                <a:sym typeface="Wingdings" pitchFamily="-111" charset="2"/>
              </a:rPr>
              <a:t>i</a:t>
            </a:r>
            <a:r>
              <a:rPr lang="id-ID" sz="2000" smtClean="0">
                <a:sym typeface="Wingdings" pitchFamily="-111" charset="2"/>
              </a:rPr>
              <a:t>pogl</a:t>
            </a:r>
            <a:r>
              <a:rPr lang="en-US" sz="2000" smtClean="0">
                <a:sym typeface="Wingdings" pitchFamily="-111" charset="2"/>
              </a:rPr>
              <a:t>ik</a:t>
            </a:r>
            <a:r>
              <a:rPr lang="id-ID" sz="2000" smtClean="0">
                <a:sym typeface="Wingdings" pitchFamily="-111" charset="2"/>
              </a:rPr>
              <a:t>emia</a:t>
            </a:r>
            <a:r>
              <a:rPr lang="en-US" sz="2000" smtClean="0">
                <a:sym typeface="Wingdings" pitchFamily="-111" charset="2"/>
              </a:rPr>
              <a:t>.</a:t>
            </a:r>
            <a:endParaRPr lang="id-ID" sz="2000" smtClean="0">
              <a:sym typeface="Wingdings" pitchFamily="-111" charset="2"/>
            </a:endParaRPr>
          </a:p>
          <a:p>
            <a:pPr lvl="1" eaLnBrk="1" hangingPunct="1"/>
            <a:r>
              <a:rPr lang="id-ID" sz="2000" i="1" smtClean="0">
                <a:sym typeface="Wingdings" pitchFamily="-111" charset="2"/>
              </a:rPr>
              <a:t>“the do’s and don’ts”</a:t>
            </a:r>
            <a:r>
              <a:rPr lang="en-US" sz="2000" i="1" smtClean="0">
                <a:sym typeface="Wingdings" pitchFamily="-111" charset="2"/>
              </a:rPr>
              <a:t> </a:t>
            </a:r>
            <a:r>
              <a:rPr lang="en-US" sz="2000" smtClean="0">
                <a:sym typeface="Wingdings" pitchFamily="-111" charset="2"/>
              </a:rPr>
              <a:t>hidup dengan DM.</a:t>
            </a:r>
            <a:endParaRPr lang="id-ID" sz="2000" smtClean="0">
              <a:sym typeface="Wingdings" pitchFamily="-111" charset="2"/>
            </a:endParaRPr>
          </a:p>
          <a:p>
            <a:pPr lvl="1" eaLnBrk="1" hangingPunct="1"/>
            <a:r>
              <a:rPr lang="id-ID" sz="2000" smtClean="0">
                <a:sym typeface="Wingdings" pitchFamily="-111" charset="2"/>
              </a:rPr>
              <a:t>Insulin :</a:t>
            </a:r>
          </a:p>
          <a:p>
            <a:pPr lvl="2" eaLnBrk="1" hangingPunct="1"/>
            <a:r>
              <a:rPr lang="id-ID" sz="1800" smtClean="0">
                <a:sym typeface="Wingdings" pitchFamily="-111" charset="2"/>
              </a:rPr>
              <a:t>T</a:t>
            </a:r>
            <a:r>
              <a:rPr lang="en-US" sz="1800" smtClean="0">
                <a:sym typeface="Wingdings" pitchFamily="-111" charset="2"/>
              </a:rPr>
              <a:t>i</a:t>
            </a:r>
            <a:r>
              <a:rPr lang="id-ID" sz="1800" smtClean="0">
                <a:sym typeface="Wingdings" pitchFamily="-111" charset="2"/>
              </a:rPr>
              <a:t>pe</a:t>
            </a:r>
            <a:r>
              <a:rPr lang="en-US" sz="1800" smtClean="0">
                <a:sym typeface="Wingdings" pitchFamily="-111" charset="2"/>
              </a:rPr>
              <a:t> </a:t>
            </a:r>
            <a:r>
              <a:rPr lang="id-ID" sz="1800" smtClean="0">
                <a:sym typeface="Wingdings" pitchFamily="-111" charset="2"/>
              </a:rPr>
              <a:t>insulin</a:t>
            </a:r>
            <a:r>
              <a:rPr lang="en-US" sz="1800" smtClean="0">
                <a:sym typeface="Wingdings" pitchFamily="-111" charset="2"/>
              </a:rPr>
              <a:t>.</a:t>
            </a:r>
            <a:endParaRPr lang="id-ID" sz="1800" smtClean="0">
              <a:sym typeface="Wingdings" pitchFamily="-111" charset="2"/>
            </a:endParaRPr>
          </a:p>
          <a:p>
            <a:pPr lvl="2" eaLnBrk="1" hangingPunct="1"/>
            <a:r>
              <a:rPr lang="en-US" sz="1800" smtClean="0">
                <a:sym typeface="Wingdings" pitchFamily="-111" charset="2"/>
              </a:rPr>
              <a:t>Bagaimana mencampur.</a:t>
            </a:r>
          </a:p>
          <a:p>
            <a:pPr lvl="2" eaLnBrk="1" hangingPunct="1"/>
            <a:r>
              <a:rPr lang="en-US" sz="1800" smtClean="0">
                <a:sym typeface="Wingdings" pitchFamily="-111" charset="2"/>
              </a:rPr>
              <a:t>Bagaimana menyuntik.</a:t>
            </a:r>
            <a:endParaRPr lang="id-ID" sz="1800" smtClean="0">
              <a:sym typeface="Wingdings" pitchFamily="-111" charset="2"/>
            </a:endParaRPr>
          </a:p>
          <a:p>
            <a:pPr lvl="2" eaLnBrk="1" hangingPunct="1"/>
            <a:r>
              <a:rPr lang="en-US" sz="1800" smtClean="0">
                <a:sym typeface="Wingdings" pitchFamily="-111" charset="2"/>
              </a:rPr>
              <a:t>Lokasi injeksi dan rotasi.</a:t>
            </a:r>
            <a:endParaRPr lang="id-ID" sz="1800" smtClean="0">
              <a:sym typeface="Wingdings" pitchFamily="-111" charset="2"/>
            </a:endParaRPr>
          </a:p>
          <a:p>
            <a:pPr lvl="2" eaLnBrk="1" hangingPunct="1"/>
            <a:r>
              <a:rPr lang="en-US" sz="1800" smtClean="0">
                <a:sym typeface="Wingdings" pitchFamily="-111" charset="2"/>
              </a:rPr>
              <a:t>ES pada daerah injeksi .</a:t>
            </a:r>
          </a:p>
          <a:p>
            <a:pPr lvl="1" eaLnBrk="1" hangingPunct="1"/>
            <a:r>
              <a:rPr lang="en-US" sz="2000" smtClean="0">
                <a:sym typeface="Wingdings" pitchFamily="-111" charset="2"/>
              </a:rPr>
              <a:t>Monitor GD.</a:t>
            </a:r>
          </a:p>
          <a:p>
            <a:pPr lvl="1" eaLnBrk="1" hangingPunct="1"/>
            <a:r>
              <a:rPr lang="en-US" sz="2000" smtClean="0">
                <a:sym typeface="Wingdings" pitchFamily="-111" charset="2"/>
              </a:rPr>
              <a:t>Target GD/ HbA1c (individual).</a:t>
            </a:r>
            <a:endParaRPr lang="en-GB" sz="20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228600"/>
            <a:ext cx="8229600" cy="99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600" smtClean="0">
                <a:latin typeface="Baskerville Old Face" pitchFamily="-111" charset="0"/>
              </a:rPr>
              <a:t>Tatalaksana</a:t>
            </a:r>
            <a:r>
              <a:rPr lang="id-ID" sz="3600" smtClean="0">
                <a:latin typeface="Baskerville Old Face" pitchFamily="-111" charset="0"/>
              </a:rPr>
              <a:t> D</a:t>
            </a:r>
            <a:r>
              <a:rPr lang="en-US" sz="3600" smtClean="0">
                <a:latin typeface="Baskerville Old Face" pitchFamily="-111" charset="0"/>
              </a:rPr>
              <a:t>M</a:t>
            </a:r>
            <a:r>
              <a:rPr lang="id-ID" sz="3600" smtClean="0">
                <a:latin typeface="Baskerville Old Face" pitchFamily="-111" charset="0"/>
              </a:rPr>
              <a:t> t</a:t>
            </a:r>
            <a:r>
              <a:rPr lang="en-US" sz="3600" smtClean="0">
                <a:latin typeface="Baskerville Old Face" pitchFamily="-111" charset="0"/>
              </a:rPr>
              <a:t>i</a:t>
            </a:r>
            <a:r>
              <a:rPr lang="id-ID" sz="3600" smtClean="0">
                <a:latin typeface="Baskerville Old Face" pitchFamily="-111" charset="0"/>
              </a:rPr>
              <a:t>pe 1 </a:t>
            </a:r>
            <a:endParaRPr lang="en-GB" sz="2800" smtClean="0">
              <a:latin typeface="Baskerville Old Face" pitchFamily="-111" charset="0"/>
            </a:endParaRPr>
          </a:p>
        </p:txBody>
      </p:sp>
      <p:sp>
        <p:nvSpPr>
          <p:cNvPr id="2867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125000"/>
              </a:lnSpc>
            </a:pPr>
            <a:endParaRPr lang="id-ID" sz="2400" smtClean="0"/>
          </a:p>
          <a:p>
            <a:pPr lvl="1" eaLnBrk="1" hangingPunct="1">
              <a:lnSpc>
                <a:spcPct val="125000"/>
              </a:lnSpc>
            </a:pPr>
            <a:r>
              <a:rPr lang="id-ID" sz="2400" smtClean="0">
                <a:solidFill>
                  <a:srgbClr val="000000"/>
                </a:solidFill>
              </a:rPr>
              <a:t>Insulin </a:t>
            </a:r>
          </a:p>
          <a:p>
            <a:pPr lvl="1" eaLnBrk="1" hangingPunct="1">
              <a:lnSpc>
                <a:spcPct val="125000"/>
              </a:lnSpc>
            </a:pPr>
            <a:r>
              <a:rPr lang="en-US" sz="2400" smtClean="0">
                <a:solidFill>
                  <a:srgbClr val="000000"/>
                </a:solidFill>
              </a:rPr>
              <a:t>Nutrisi</a:t>
            </a:r>
            <a:endParaRPr lang="id-ID" sz="2400" smtClean="0">
              <a:solidFill>
                <a:srgbClr val="000000"/>
              </a:solidFill>
            </a:endParaRPr>
          </a:p>
          <a:p>
            <a:pPr lvl="1" eaLnBrk="1" hangingPunct="1">
              <a:lnSpc>
                <a:spcPct val="125000"/>
              </a:lnSpc>
            </a:pPr>
            <a:r>
              <a:rPr lang="en-US" sz="2400" i="1" smtClean="0">
                <a:solidFill>
                  <a:srgbClr val="000000"/>
                </a:solidFill>
              </a:rPr>
              <a:t>E</a:t>
            </a:r>
            <a:r>
              <a:rPr lang="id-ID" sz="2400" i="1" smtClean="0">
                <a:solidFill>
                  <a:srgbClr val="000000"/>
                </a:solidFill>
              </a:rPr>
              <a:t>xercises</a:t>
            </a:r>
          </a:p>
          <a:p>
            <a:pPr lvl="1" eaLnBrk="1" hangingPunct="1">
              <a:lnSpc>
                <a:spcPct val="125000"/>
              </a:lnSpc>
            </a:pPr>
            <a:r>
              <a:rPr lang="id-ID" sz="2400" smtClean="0">
                <a:solidFill>
                  <a:srgbClr val="000000"/>
                </a:solidFill>
              </a:rPr>
              <a:t>Edu</a:t>
            </a:r>
            <a:r>
              <a:rPr lang="en-US" sz="2400" smtClean="0">
                <a:solidFill>
                  <a:srgbClr val="000000"/>
                </a:solidFill>
              </a:rPr>
              <a:t>kasi pasien dan keluarga</a:t>
            </a:r>
            <a:endParaRPr lang="id-ID" sz="2400" smtClean="0">
              <a:solidFill>
                <a:srgbClr val="000000"/>
              </a:solidFill>
            </a:endParaRPr>
          </a:p>
          <a:p>
            <a:pPr lvl="1" eaLnBrk="1" hangingPunct="1">
              <a:lnSpc>
                <a:spcPct val="125000"/>
              </a:lnSpc>
            </a:pPr>
            <a:r>
              <a:rPr lang="id-ID" sz="2400" b="1" i="1" smtClean="0">
                <a:solidFill>
                  <a:srgbClr val="000000"/>
                </a:solidFill>
              </a:rPr>
              <a:t>Assessment &amp; Monitoring glycemic control</a:t>
            </a:r>
          </a:p>
          <a:p>
            <a:pPr eaLnBrk="1" hangingPunct="1">
              <a:lnSpc>
                <a:spcPct val="125000"/>
              </a:lnSpc>
            </a:pPr>
            <a:endParaRPr lang="en-GB" sz="2400" smtClean="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200" smtClean="0"/>
              <a:t>Penilaian &amp; </a:t>
            </a:r>
            <a:r>
              <a:rPr lang="id-ID" sz="3200" smtClean="0"/>
              <a:t>monitor </a:t>
            </a:r>
            <a:r>
              <a:rPr lang="en-US" sz="3200" smtClean="0"/>
              <a:t>kontrol glukosa</a:t>
            </a:r>
          </a:p>
        </p:txBody>
      </p:sp>
      <p:sp>
        <p:nvSpPr>
          <p:cNvPr id="29699" name="Rectangle 3"/>
          <p:cNvSpPr>
            <a:spLocks noGrp="1" noChangeArrowheads="1"/>
          </p:cNvSpPr>
          <p:nvPr>
            <p:ph sz="half" idx="1"/>
          </p:nvPr>
        </p:nvSpPr>
        <p:spPr bwMode="auto">
          <a:xfrm>
            <a:off x="228600" y="1600200"/>
            <a:ext cx="42672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000" smtClean="0">
                <a:latin typeface="Arial" charset="0"/>
                <a:cs typeface="Arial" charset="0"/>
              </a:rPr>
              <a:t>Monitor glukosa berkesinambungan:</a:t>
            </a:r>
          </a:p>
          <a:p>
            <a:pPr lvl="1" eaLnBrk="1" hangingPunct="1"/>
            <a:r>
              <a:rPr lang="en-US" sz="1800" smtClean="0">
                <a:latin typeface="Arial" charset="0"/>
                <a:cs typeface="Arial" charset="0"/>
              </a:rPr>
              <a:t>SMBG </a:t>
            </a:r>
            <a:r>
              <a:rPr lang="en-US" sz="1800" smtClean="0">
                <a:latin typeface="Arial" charset="0"/>
                <a:cs typeface="Arial" charset="0"/>
                <a:sym typeface="Wingdings" pitchFamily="-111" charset="2"/>
              </a:rPr>
              <a:t> </a:t>
            </a:r>
            <a:r>
              <a:rPr lang="en-US" sz="1800" i="1" smtClean="0">
                <a:latin typeface="Arial" charset="0"/>
                <a:cs typeface="Arial" charset="0"/>
                <a:sym typeface="Wingdings" pitchFamily="-111" charset="2"/>
              </a:rPr>
              <a:t>Self monitoring Blood Glucose  </a:t>
            </a:r>
            <a:r>
              <a:rPr lang="en-US" sz="1800" smtClean="0">
                <a:latin typeface="Arial" charset="0"/>
                <a:cs typeface="Arial" charset="0"/>
                <a:sym typeface="Wingdings" pitchFamily="-111" charset="2"/>
              </a:rPr>
              <a:t>monitor GD intermiten umumnya 2 – 6 x/hr.</a:t>
            </a:r>
          </a:p>
          <a:p>
            <a:pPr lvl="1" eaLnBrk="1" hangingPunct="1"/>
            <a:r>
              <a:rPr lang="en-US" sz="1800" smtClean="0">
                <a:latin typeface="Arial" charset="0"/>
                <a:cs typeface="Arial" charset="0"/>
                <a:sym typeface="Wingdings" pitchFamily="-111" charset="2"/>
              </a:rPr>
              <a:t>CGMS  </a:t>
            </a:r>
            <a:r>
              <a:rPr lang="en-US" sz="1800" i="1" smtClean="0">
                <a:latin typeface="Arial" charset="0"/>
                <a:cs typeface="Arial" charset="0"/>
                <a:sym typeface="Wingdings" pitchFamily="-111" charset="2"/>
              </a:rPr>
              <a:t>Continuous Glucose Monitoring System </a:t>
            </a:r>
            <a:r>
              <a:rPr lang="en-US" sz="1800" smtClean="0">
                <a:latin typeface="Arial" charset="0"/>
                <a:cs typeface="Arial" charset="0"/>
                <a:sym typeface="Wingdings" pitchFamily="-111" charset="2"/>
              </a:rPr>
              <a:t>sekarang sudah dilakukan.</a:t>
            </a:r>
          </a:p>
          <a:p>
            <a:pPr lvl="1" eaLnBrk="1" hangingPunct="1"/>
            <a:r>
              <a:rPr lang="en-US" sz="1800" smtClean="0">
                <a:latin typeface="Arial" charset="0"/>
                <a:cs typeface="Arial" charset="0"/>
                <a:sym typeface="Wingdings" pitchFamily="-111" charset="2"/>
              </a:rPr>
              <a:t>Mengukur kadar glukosa pada cairan interstisial setiap 5 menit. (288 x pengukuran / 24 jam).</a:t>
            </a:r>
          </a:p>
          <a:p>
            <a:pPr lvl="1" eaLnBrk="1" hangingPunct="1"/>
            <a:r>
              <a:rPr lang="en-US" sz="1800" smtClean="0">
                <a:latin typeface="Arial" charset="0"/>
                <a:cs typeface="Arial" charset="0"/>
                <a:sym typeface="Wingdings" pitchFamily="-111" charset="2"/>
              </a:rPr>
              <a:t>GD dengan alat ini dapat dinilai kembali sebagai grafik kontinyu.</a:t>
            </a:r>
            <a:endParaRPr lang="en-US" sz="1800" smtClean="0">
              <a:latin typeface="Arial" charset="0"/>
              <a:cs typeface="Arial" charset="0"/>
            </a:endParaRPr>
          </a:p>
        </p:txBody>
      </p:sp>
      <p:pic>
        <p:nvPicPr>
          <p:cNvPr id="29700"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230438"/>
            <a:ext cx="4038600" cy="3265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900113" y="-17463"/>
            <a:ext cx="6096000" cy="1143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mtClean="0">
                <a:latin typeface="Baskerville Old Face" pitchFamily="-111" charset="0"/>
              </a:rPr>
              <a:t>Monitoring Metabolik</a:t>
            </a:r>
          </a:p>
        </p:txBody>
      </p:sp>
      <p:sp>
        <p:nvSpPr>
          <p:cNvPr id="30723" name="Rectangle 3"/>
          <p:cNvSpPr>
            <a:spLocks noGrp="1" noChangeArrowheads="1"/>
          </p:cNvSpPr>
          <p:nvPr>
            <p:ph idx="1"/>
          </p:nvPr>
        </p:nvSpPr>
        <p:spPr bwMode="auto">
          <a:xfrm>
            <a:off x="609600" y="1447800"/>
            <a:ext cx="5519738" cy="1223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800" smtClean="0"/>
              <a:t>Gula darah.</a:t>
            </a:r>
          </a:p>
          <a:p>
            <a:pPr eaLnBrk="1" hangingPunct="1"/>
            <a:r>
              <a:rPr lang="en-US" sz="2800" smtClean="0"/>
              <a:t>HbA1c: parameter terbaik.</a:t>
            </a:r>
          </a:p>
        </p:txBody>
      </p:sp>
      <p:sp>
        <p:nvSpPr>
          <p:cNvPr id="30724" name="Rectangle 4"/>
          <p:cNvSpPr>
            <a:spLocks noChangeArrowheads="1"/>
          </p:cNvSpPr>
          <p:nvPr/>
        </p:nvSpPr>
        <p:spPr bwMode="auto">
          <a:xfrm>
            <a:off x="457200" y="4124325"/>
            <a:ext cx="5486400" cy="1938338"/>
          </a:xfrm>
          <a:prstGeom prst="rect">
            <a:avLst/>
          </a:prstGeom>
          <a:noFill/>
          <a:ln>
            <a:noFill/>
          </a:ln>
          <a:effectLst>
            <a:prstShdw prst="shdw17" dist="17961" dir="2700000">
              <a:srgbClr val="808E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ctr">
            <a:spAutoFit/>
          </a:bodyPr>
          <a:lstStyle/>
          <a:p>
            <a:pPr>
              <a:buSzPct val="70000"/>
              <a:buFontTx/>
              <a:buBlip>
                <a:blip r:embed="rId3"/>
              </a:buBlip>
              <a:tabLst>
                <a:tab pos="457200" algn="l"/>
              </a:tabLst>
            </a:pPr>
            <a:r>
              <a:rPr lang="da-DK" sz="2400">
                <a:solidFill>
                  <a:srgbClr val="000000"/>
                </a:solidFill>
                <a:cs typeface="Arial" charset="0"/>
              </a:rPr>
              <a:t> Tumbuh kembang normal.</a:t>
            </a:r>
            <a:endParaRPr lang="en-US" sz="2400">
              <a:solidFill>
                <a:srgbClr val="000000"/>
              </a:solidFill>
              <a:cs typeface="Arial" charset="0"/>
            </a:endParaRPr>
          </a:p>
          <a:p>
            <a:pPr>
              <a:buSzPct val="70000"/>
              <a:buFontTx/>
              <a:buBlip>
                <a:blip r:embed="rId3"/>
              </a:buBlip>
              <a:tabLst>
                <a:tab pos="457200" algn="l"/>
              </a:tabLst>
            </a:pPr>
            <a:r>
              <a:rPr lang="da-DK" sz="2400">
                <a:solidFill>
                  <a:srgbClr val="000000"/>
                </a:solidFill>
                <a:cs typeface="Arial" charset="0"/>
              </a:rPr>
              <a:t> HbA1c		: &lt; 7,5%.</a:t>
            </a:r>
            <a:endParaRPr lang="en-US" sz="2400">
              <a:solidFill>
                <a:srgbClr val="000000"/>
              </a:solidFill>
              <a:cs typeface="Arial" charset="0"/>
            </a:endParaRPr>
          </a:p>
          <a:p>
            <a:pPr>
              <a:buSzPct val="70000"/>
              <a:buFontTx/>
              <a:buBlip>
                <a:blip r:embed="rId3"/>
              </a:buBlip>
              <a:tabLst>
                <a:tab pos="457200" algn="l"/>
              </a:tabLst>
            </a:pPr>
            <a:r>
              <a:rPr lang="da-DK" sz="2400">
                <a:solidFill>
                  <a:srgbClr val="000000"/>
                </a:solidFill>
                <a:cs typeface="Arial" charset="0"/>
              </a:rPr>
              <a:t> Hipoglikemia berat &amp; ketoasidosis (-).</a:t>
            </a:r>
            <a:endParaRPr lang="en-US" sz="2400">
              <a:solidFill>
                <a:srgbClr val="000000"/>
              </a:solidFill>
              <a:cs typeface="Arial" charset="0"/>
            </a:endParaRPr>
          </a:p>
          <a:p>
            <a:pPr>
              <a:buSzPct val="70000"/>
              <a:buFontTx/>
              <a:buBlip>
                <a:blip r:embed="rId3"/>
              </a:buBlip>
              <a:tabLst>
                <a:tab pos="457200" algn="l"/>
              </a:tabLst>
            </a:pPr>
            <a:r>
              <a:rPr lang="da-DK" sz="2400">
                <a:solidFill>
                  <a:srgbClr val="000000"/>
                </a:solidFill>
                <a:cs typeface="Arial" charset="0"/>
              </a:rPr>
              <a:t> GD pre prandial	: 70–150  mg/dl.</a:t>
            </a:r>
            <a:endParaRPr lang="en-US" sz="2400">
              <a:solidFill>
                <a:srgbClr val="000000"/>
              </a:solidFill>
              <a:cs typeface="Arial" charset="0"/>
            </a:endParaRPr>
          </a:p>
          <a:p>
            <a:pPr>
              <a:buSzPct val="70000"/>
              <a:buFontTx/>
              <a:buBlip>
                <a:blip r:embed="rId3"/>
              </a:buBlip>
              <a:tabLst>
                <a:tab pos="457200" algn="l"/>
              </a:tabLst>
            </a:pPr>
            <a:r>
              <a:rPr lang="da-DK" sz="2400">
                <a:solidFill>
                  <a:srgbClr val="000000"/>
                </a:solidFill>
                <a:cs typeface="Arial" charset="0"/>
              </a:rPr>
              <a:t> GD post prandial 	: &lt; 180–200 mg/dl.</a:t>
            </a:r>
          </a:p>
        </p:txBody>
      </p:sp>
      <p:sp>
        <p:nvSpPr>
          <p:cNvPr id="6149" name="AutoShape 5"/>
          <p:cNvSpPr>
            <a:spLocks noChangeArrowheads="1"/>
          </p:cNvSpPr>
          <p:nvPr/>
        </p:nvSpPr>
        <p:spPr bwMode="auto">
          <a:xfrm>
            <a:off x="1981200" y="2667000"/>
            <a:ext cx="1871663" cy="936625"/>
          </a:xfrm>
          <a:prstGeom prst="downArrow">
            <a:avLst>
              <a:gd name="adj1" fmla="val 50000"/>
              <a:gd name="adj2" fmla="val 25000"/>
            </a:avLst>
          </a:prstGeom>
          <a:solidFill>
            <a:schemeClr val="bg2">
              <a:lumMod val="50000"/>
              <a:lumOff val="50000"/>
            </a:schemeClr>
          </a:solidFill>
          <a:ln w="9525">
            <a:solidFill>
              <a:schemeClr val="tx1"/>
            </a:solid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2400" b="1">
                <a:cs typeface="Arial" charset="0"/>
              </a:rPr>
              <a:t>target</a:t>
            </a:r>
          </a:p>
        </p:txBody>
      </p:sp>
      <p:pic>
        <p:nvPicPr>
          <p:cNvPr id="307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990600"/>
            <a:ext cx="3013075"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mtClean="0">
                <a:latin typeface="Baskerville Old Face" pitchFamily="-111" charset="0"/>
              </a:rPr>
              <a:t>Klasifikasi DM</a:t>
            </a:r>
          </a:p>
        </p:txBody>
      </p:sp>
      <p:sp>
        <p:nvSpPr>
          <p:cNvPr id="4099" name="Content Placeholder 2"/>
          <p:cNvSpPr>
            <a:spLocks noGrp="1"/>
          </p:cNvSpPr>
          <p:nvPr>
            <p:ph idx="1"/>
          </p:nvPr>
        </p:nvSpPr>
        <p:spPr bwMode="auto">
          <a:xfrm>
            <a:off x="762000" y="1371600"/>
            <a:ext cx="81534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80000"/>
              </a:lnSpc>
              <a:buFont typeface="Wingdings" pitchFamily="-111" charset="2"/>
              <a:buNone/>
            </a:pPr>
            <a:r>
              <a:rPr lang="en-US" sz="2400" smtClean="0"/>
              <a:t>● Diabetes Tipe 1: </a:t>
            </a:r>
          </a:p>
          <a:p>
            <a:pPr eaLnBrk="1" hangingPunct="1">
              <a:lnSpc>
                <a:spcPct val="80000"/>
              </a:lnSpc>
              <a:buFont typeface="Wingdings" pitchFamily="-111" charset="2"/>
              <a:buNone/>
            </a:pPr>
            <a:r>
              <a:rPr lang="en-US" sz="2400" smtClean="0"/>
              <a:t>		Akibat destruksi sel </a:t>
            </a:r>
            <a:r>
              <a:rPr lang="en-US" sz="2400" smtClean="0">
                <a:latin typeface="Symbol" pitchFamily="-111" charset="2"/>
              </a:rPr>
              <a:t>b</a:t>
            </a:r>
            <a:r>
              <a:rPr lang="en-US" sz="2400" smtClean="0"/>
              <a:t>-pankreas yang berakhir 	pada defisiensi absilut insulin.</a:t>
            </a:r>
          </a:p>
          <a:p>
            <a:pPr eaLnBrk="1" hangingPunct="1">
              <a:lnSpc>
                <a:spcPct val="80000"/>
              </a:lnSpc>
              <a:buFont typeface="Wingdings" pitchFamily="-111" charset="2"/>
              <a:buNone/>
            </a:pPr>
            <a:r>
              <a:rPr lang="en-US" sz="2400" smtClean="0"/>
              <a:t>● Diabetes Tipe 2: </a:t>
            </a:r>
          </a:p>
          <a:p>
            <a:pPr eaLnBrk="1" hangingPunct="1">
              <a:lnSpc>
                <a:spcPct val="80000"/>
              </a:lnSpc>
              <a:buFont typeface="Wingdings" pitchFamily="-111" charset="2"/>
              <a:buNone/>
            </a:pPr>
            <a:r>
              <a:rPr lang="en-US" sz="2400" smtClean="0"/>
              <a:t>		Akibat defek sekresi insulin yang progressif yang 	didasarkan pada resistensi nsulin.</a:t>
            </a:r>
          </a:p>
          <a:p>
            <a:pPr eaLnBrk="1" hangingPunct="1">
              <a:lnSpc>
                <a:spcPct val="80000"/>
              </a:lnSpc>
              <a:buFont typeface="Wingdings" pitchFamily="-111" charset="2"/>
              <a:buNone/>
            </a:pPr>
            <a:r>
              <a:rPr lang="en-US" sz="2400" smtClean="0"/>
              <a:t>● Tipe Diabetes lainnya: </a:t>
            </a:r>
          </a:p>
          <a:p>
            <a:pPr eaLnBrk="1" hangingPunct="1">
              <a:lnSpc>
                <a:spcPct val="80000"/>
              </a:lnSpc>
              <a:buFont typeface="Wingdings" pitchFamily="-111" charset="2"/>
              <a:buNone/>
            </a:pPr>
            <a:r>
              <a:rPr lang="en-US" sz="2400" smtClean="0"/>
              <a:t>		Akibat penyebab-penyebab lainnya seperti defek 	genetik pada fungsi sel b pankreas, defek genetik 	fisiologi insulin, penyakit eksoikrin pankreas –		fibrosis kistik, dan akibat obat-obatan atau bahan 	kimiawi –terapi AIDS atau pasca 	transplantasi 	organ.</a:t>
            </a:r>
          </a:p>
          <a:p>
            <a:pPr eaLnBrk="1" hangingPunct="1">
              <a:lnSpc>
                <a:spcPct val="80000"/>
              </a:lnSpc>
              <a:buFont typeface="Wingdings" pitchFamily="-111" charset="2"/>
              <a:buNone/>
            </a:pPr>
            <a:r>
              <a:rPr lang="en-US" sz="2400" smtClean="0"/>
              <a:t>● </a:t>
            </a:r>
            <a:r>
              <a:rPr lang="en-US" sz="2400" i="1" smtClean="0"/>
              <a:t>Gestational diabetes mellitus</a:t>
            </a:r>
            <a:r>
              <a:rPr lang="en-US" sz="2400" smtClean="0"/>
              <a:t> (GDM): </a:t>
            </a:r>
          </a:p>
          <a:p>
            <a:pPr eaLnBrk="1" hangingPunct="1">
              <a:lnSpc>
                <a:spcPct val="80000"/>
              </a:lnSpc>
              <a:buFont typeface="Wingdings" pitchFamily="-111" charset="2"/>
              <a:buNone/>
            </a:pPr>
            <a:r>
              <a:rPr lang="en-US" sz="2400" smtClean="0"/>
              <a:t>		Diabetes yang muncul saat kehamilan.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mtClean="0"/>
              <a:t>Monitoring</a:t>
            </a:r>
          </a:p>
        </p:txBody>
      </p:sp>
      <p:sp>
        <p:nvSpPr>
          <p:cNvPr id="31747" name="Rectangle 3"/>
          <p:cNvSpPr>
            <a:spLocks noGrp="1" noChangeArrowheads="1"/>
          </p:cNvSpPr>
          <p:nvPr>
            <p:ph sz="half" idx="1"/>
          </p:nvPr>
        </p:nvSpPr>
        <p:spPr bwMode="auto">
          <a:xfrm>
            <a:off x="304800" y="1770063"/>
            <a:ext cx="41989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0000"/>
              </a:lnSpc>
              <a:buFontTx/>
              <a:buNone/>
            </a:pPr>
            <a:r>
              <a:rPr lang="en-US" sz="2400" b="1" smtClean="0"/>
              <a:t>Urin</a:t>
            </a:r>
          </a:p>
          <a:p>
            <a:pPr eaLnBrk="1" hangingPunct="1">
              <a:lnSpc>
                <a:spcPct val="90000"/>
              </a:lnSpc>
            </a:pPr>
            <a:r>
              <a:rPr lang="en-US" sz="2400" smtClean="0"/>
              <a:t>Glukosa: </a:t>
            </a:r>
          </a:p>
          <a:p>
            <a:pPr lvl="1" eaLnBrk="1" hangingPunct="1">
              <a:lnSpc>
                <a:spcPct val="90000"/>
              </a:lnSpc>
            </a:pPr>
            <a:r>
              <a:rPr lang="en-US" sz="2000" smtClean="0"/>
              <a:t>tidak berkorelasi dengan GD.</a:t>
            </a:r>
          </a:p>
          <a:p>
            <a:pPr lvl="1" eaLnBrk="1" hangingPunct="1">
              <a:lnSpc>
                <a:spcPct val="90000"/>
              </a:lnSpc>
            </a:pPr>
            <a:r>
              <a:rPr lang="en-US" sz="2000" smtClean="0"/>
              <a:t>Tidak dapat deteksi hipoglikemia.</a:t>
            </a:r>
          </a:p>
          <a:p>
            <a:pPr eaLnBrk="1" hangingPunct="1">
              <a:lnSpc>
                <a:spcPct val="90000"/>
              </a:lnSpc>
            </a:pPr>
            <a:endParaRPr lang="en-US" sz="2400" smtClean="0"/>
          </a:p>
          <a:p>
            <a:pPr eaLnBrk="1" hangingPunct="1">
              <a:lnSpc>
                <a:spcPct val="90000"/>
              </a:lnSpc>
            </a:pPr>
            <a:r>
              <a:rPr lang="en-US" sz="2400" smtClean="0"/>
              <a:t>Keton</a:t>
            </a:r>
          </a:p>
          <a:p>
            <a:pPr lvl="1" eaLnBrk="1" hangingPunct="1">
              <a:lnSpc>
                <a:spcPct val="90000"/>
              </a:lnSpc>
            </a:pPr>
            <a:r>
              <a:rPr lang="en-US" sz="2000" smtClean="0"/>
              <a:t>Pada hiperglikemia tak terkontrol, defisiensi  insulin, sakit,  KAD mengancam.</a:t>
            </a:r>
          </a:p>
        </p:txBody>
      </p:sp>
      <p:sp>
        <p:nvSpPr>
          <p:cNvPr id="31748" name="Rectangle 4"/>
          <p:cNvSpPr>
            <a:spLocks noGrp="1" noChangeArrowheads="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0000"/>
              </a:lnSpc>
            </a:pPr>
            <a:r>
              <a:rPr lang="en-US" sz="2400" smtClean="0"/>
              <a:t>Klinis</a:t>
            </a:r>
          </a:p>
          <a:p>
            <a:pPr lvl="1" eaLnBrk="1" hangingPunct="1">
              <a:lnSpc>
                <a:spcPct val="90000"/>
              </a:lnSpc>
            </a:pPr>
            <a:r>
              <a:rPr lang="en-US" sz="2000" smtClean="0"/>
              <a:t>Poliuria, Polidipsi, polifagia.</a:t>
            </a:r>
          </a:p>
          <a:p>
            <a:pPr lvl="1" eaLnBrk="1" hangingPunct="1">
              <a:lnSpc>
                <a:spcPct val="90000"/>
              </a:lnSpc>
            </a:pPr>
            <a:r>
              <a:rPr lang="en-US" sz="2000" smtClean="0"/>
              <a:t>Komplikasi: neuropati, mata, hipertensi, lipodistrofi.</a:t>
            </a:r>
          </a:p>
          <a:p>
            <a:pPr lvl="1" eaLnBrk="1" hangingPunct="1">
              <a:lnSpc>
                <a:spcPct val="90000"/>
              </a:lnSpc>
            </a:pPr>
            <a:r>
              <a:rPr lang="en-US" sz="2000" smtClean="0"/>
              <a:t>Risiko komorbiditas: gigi, ulkus, infeksi jamur, TBC.</a:t>
            </a:r>
          </a:p>
          <a:p>
            <a:pPr eaLnBrk="1" hangingPunct="1">
              <a:lnSpc>
                <a:spcPct val="90000"/>
              </a:lnSpc>
            </a:pPr>
            <a:r>
              <a:rPr lang="en-US" sz="2400" smtClean="0"/>
              <a:t>Pertumbuhan</a:t>
            </a:r>
          </a:p>
          <a:p>
            <a:pPr lvl="1" eaLnBrk="1" hangingPunct="1">
              <a:lnSpc>
                <a:spcPct val="90000"/>
              </a:lnSpc>
            </a:pPr>
            <a:r>
              <a:rPr lang="en-US" sz="2000" smtClean="0"/>
              <a:t>BB,TB.</a:t>
            </a:r>
          </a:p>
          <a:p>
            <a:pPr lvl="1" eaLnBrk="1" hangingPunct="1">
              <a:lnSpc>
                <a:spcPct val="90000"/>
              </a:lnSpc>
            </a:pPr>
            <a:r>
              <a:rPr lang="en-US" sz="2000" smtClean="0"/>
              <a:t>Status pubertas.</a:t>
            </a:r>
          </a:p>
          <a:p>
            <a:pPr eaLnBrk="1" hangingPunct="1">
              <a:lnSpc>
                <a:spcPct val="90000"/>
              </a:lnSpc>
            </a:pPr>
            <a:r>
              <a:rPr lang="en-US" sz="2400" smtClean="0"/>
              <a:t>Perkembangan</a:t>
            </a:r>
          </a:p>
          <a:p>
            <a:pPr lvl="1" eaLnBrk="1" hangingPunct="1">
              <a:lnSpc>
                <a:spcPct val="90000"/>
              </a:lnSpc>
            </a:pPr>
            <a:r>
              <a:rPr lang="en-US" sz="2000" smtClean="0"/>
              <a:t>Gangguan tingkah laku.</a:t>
            </a:r>
          </a:p>
          <a:p>
            <a:pPr lvl="1" eaLnBrk="1" hangingPunct="1">
              <a:lnSpc>
                <a:spcPct val="90000"/>
              </a:lnSpc>
            </a:pPr>
            <a:r>
              <a:rPr lang="en-US" sz="2000" smtClean="0"/>
              <a:t>Kematangan jiwa.</a:t>
            </a:r>
          </a:p>
          <a:p>
            <a:pPr lvl="1" eaLnBrk="1" hangingPunct="1">
              <a:lnSpc>
                <a:spcPct val="90000"/>
              </a:lnSpc>
            </a:pPr>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mtClean="0">
                <a:latin typeface="Baskerville Old Face" pitchFamily="-111" charset="0"/>
              </a:rPr>
              <a:t>Catatan Harian </a:t>
            </a:r>
          </a:p>
        </p:txBody>
      </p:sp>
      <p:pic>
        <p:nvPicPr>
          <p:cNvPr id="14339" name="Picture 3"/>
          <p:cNvPicPr>
            <a:picLocks noGrp="1" noChangeAspect="1" noChangeArrowheads="1"/>
          </p:cNvPicPr>
          <p:nvPr>
            <p:ph idx="1"/>
          </p:nvPr>
        </p:nvPicPr>
        <p:blipFill>
          <a:blip r:embed="rId3"/>
          <a:stretch>
            <a:fillRect/>
          </a:stretch>
        </p:blipFill>
        <p:spPr>
          <a:xfrm>
            <a:off x="648740" y="1600200"/>
            <a:ext cx="7846519" cy="4525963"/>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mtClean="0">
                <a:solidFill>
                  <a:srgbClr val="000000"/>
                </a:solidFill>
                <a:latin typeface="Baskerville Old Face" pitchFamily="-111" charset="0"/>
              </a:rPr>
              <a:t>KOMPLIKASI DM-1</a:t>
            </a:r>
          </a:p>
        </p:txBody>
      </p:sp>
      <p:graphicFrame>
        <p:nvGraphicFramePr>
          <p:cNvPr id="4" name="Content Placeholder 3"/>
          <p:cNvGraphicFramePr>
            <a:graphicFrameLocks noGrp="1"/>
          </p:cNvGraphicFramePr>
          <p:nvPr>
            <p:ph idx="1"/>
          </p:nvPr>
        </p:nvGraphicFramePr>
        <p:xfrm>
          <a:off x="457200" y="1524000"/>
          <a:ext cx="8229600" cy="4833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mtClean="0">
                <a:latin typeface="Baskerville Old Face" pitchFamily="-111" charset="0"/>
              </a:rPr>
              <a:t>Patofisiologi KAD</a:t>
            </a:r>
          </a:p>
        </p:txBody>
      </p:sp>
      <p:pic>
        <p:nvPicPr>
          <p:cNvPr id="5123" name="Picture 3"/>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447800" y="1255713"/>
            <a:ext cx="6192837" cy="5373687"/>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825" y="981075"/>
            <a:ext cx="3211513"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4"/>
          <p:cNvSpPr txBox="1">
            <a:spLocks noChangeArrowheads="1"/>
          </p:cNvSpPr>
          <p:nvPr/>
        </p:nvSpPr>
        <p:spPr bwMode="auto">
          <a:xfrm>
            <a:off x="2606675" y="6694488"/>
            <a:ext cx="661352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1pPr>
            <a:lvl2pPr marL="742950" indent="-285750" defTabSz="828675">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2pPr>
            <a:lvl3pPr marL="1143000" indent="-228600" defTabSz="828675">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3pPr>
            <a:lvl4pPr marL="1600200" indent="-228600" defTabSz="828675">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4pPr>
            <a:lvl5pPr marL="2057400" indent="-228600" defTabSz="828675">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9pPr>
          </a:lstStyle>
          <a:p>
            <a:pPr eaLnBrk="1">
              <a:lnSpc>
                <a:spcPct val="97000"/>
              </a:lnSpc>
              <a:buClr>
                <a:srgbClr val="FFFFFF"/>
              </a:buClr>
              <a:buSzPct val="45000"/>
              <a:buFont typeface="StarSymbol" charset="0"/>
              <a:buNone/>
            </a:pPr>
            <a:r>
              <a:rPr lang="en-GB" sz="1100" b="1">
                <a:solidFill>
                  <a:srgbClr val="000000"/>
                </a:solidFill>
              </a:rPr>
              <a:t>The Diabetes Control and Complications Trial Research Group. N Engl J Med 1993;329:977-986</a:t>
            </a:r>
          </a:p>
        </p:txBody>
      </p:sp>
      <p:sp>
        <p:nvSpPr>
          <p:cNvPr id="35844" name="Text Box 5"/>
          <p:cNvSpPr txBox="1">
            <a:spLocks noChangeArrowheads="1"/>
          </p:cNvSpPr>
          <p:nvPr/>
        </p:nvSpPr>
        <p:spPr bwMode="auto">
          <a:xfrm>
            <a:off x="163513" y="177800"/>
            <a:ext cx="88169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1pPr>
            <a:lvl2pPr marL="742950" indent="-28575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2pPr>
            <a:lvl3pPr marL="11430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3pPr>
            <a:lvl4pPr marL="16002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4pPr>
            <a:lvl5pPr marL="20574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9pPr>
          </a:lstStyle>
          <a:p>
            <a:pPr algn="ctr" eaLnBrk="1">
              <a:lnSpc>
                <a:spcPct val="97000"/>
              </a:lnSpc>
              <a:buClr>
                <a:srgbClr val="FFFFFF"/>
              </a:buClr>
              <a:buSzPct val="45000"/>
              <a:buFont typeface="StarSymbol" charset="0"/>
              <a:buNone/>
            </a:pPr>
            <a:r>
              <a:rPr lang="en-GB" sz="2100" b="1">
                <a:solidFill>
                  <a:srgbClr val="000000"/>
                </a:solidFill>
              </a:rPr>
              <a:t>Kadar HbA1c dan Gula Darah pasien DM Tipe 1 </a:t>
            </a:r>
          </a:p>
          <a:p>
            <a:pPr algn="ctr" eaLnBrk="1">
              <a:lnSpc>
                <a:spcPct val="97000"/>
              </a:lnSpc>
              <a:buClr>
                <a:srgbClr val="FFFFFF"/>
              </a:buClr>
              <a:buSzPct val="45000"/>
              <a:buFont typeface="StarSymbol" charset="0"/>
              <a:buNone/>
            </a:pPr>
            <a:r>
              <a:rPr lang="en-GB" sz="2100" b="1">
                <a:solidFill>
                  <a:srgbClr val="000000"/>
                </a:solidFill>
              </a:rPr>
              <a:t>dalam terapi konvensional dan intensif</a:t>
            </a:r>
            <a:r>
              <a:rPr lang="en-GB" sz="2100" b="1">
                <a:solidFill>
                  <a:srgbClr val="FFFFFF"/>
                </a:solidFill>
              </a:rPr>
              <a:t> </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62150"/>
            <a:ext cx="8686800"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4"/>
          <p:cNvSpPr txBox="1">
            <a:spLocks noChangeArrowheads="1"/>
          </p:cNvSpPr>
          <p:nvPr/>
        </p:nvSpPr>
        <p:spPr bwMode="auto">
          <a:xfrm>
            <a:off x="1266825" y="6618288"/>
            <a:ext cx="661193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1pPr>
            <a:lvl2pPr marL="742950" indent="-285750" defTabSz="828675">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2pPr>
            <a:lvl3pPr marL="1143000" indent="-228600" defTabSz="828675">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3pPr>
            <a:lvl4pPr marL="1600200" indent="-228600" defTabSz="828675">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4pPr>
            <a:lvl5pPr marL="2057400" indent="-228600" defTabSz="828675">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9pPr>
          </a:lstStyle>
          <a:p>
            <a:pPr eaLnBrk="1">
              <a:lnSpc>
                <a:spcPct val="97000"/>
              </a:lnSpc>
              <a:buClr>
                <a:srgbClr val="FFFFFF"/>
              </a:buClr>
              <a:buSzPct val="45000"/>
              <a:buFont typeface="StarSymbol" charset="0"/>
              <a:buNone/>
            </a:pPr>
            <a:r>
              <a:rPr lang="en-GB" sz="1100" b="1">
                <a:solidFill>
                  <a:srgbClr val="000000"/>
                </a:solidFill>
              </a:rPr>
              <a:t>The Diabetes Control and Complications Trial Research Group. N Engl J Med 1993;329:977-986</a:t>
            </a:r>
          </a:p>
        </p:txBody>
      </p:sp>
      <p:sp>
        <p:nvSpPr>
          <p:cNvPr id="36868" name="Text Box 5"/>
          <p:cNvSpPr txBox="1">
            <a:spLocks noChangeArrowheads="1"/>
          </p:cNvSpPr>
          <p:nvPr/>
        </p:nvSpPr>
        <p:spPr bwMode="auto">
          <a:xfrm>
            <a:off x="163513" y="552450"/>
            <a:ext cx="88169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1pPr>
            <a:lvl2pPr marL="742950" indent="-28575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2pPr>
            <a:lvl3pPr marL="11430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3pPr>
            <a:lvl4pPr marL="16002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4pPr>
            <a:lvl5pPr marL="20574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9pPr>
          </a:lstStyle>
          <a:p>
            <a:pPr algn="ctr" eaLnBrk="1">
              <a:lnSpc>
                <a:spcPct val="97000"/>
              </a:lnSpc>
              <a:buClr>
                <a:srgbClr val="FFFFFF"/>
              </a:buClr>
              <a:buSzPct val="45000"/>
              <a:buFont typeface="StarSymbol" charset="0"/>
              <a:buNone/>
            </a:pPr>
            <a:r>
              <a:rPr lang="en-GB" sz="2900" b="1">
                <a:solidFill>
                  <a:srgbClr val="000000"/>
                </a:solidFill>
              </a:rPr>
              <a:t>Insidens kumulatif retinopati pasien DM tipe 1 </a:t>
            </a:r>
          </a:p>
          <a:p>
            <a:pPr algn="ctr" eaLnBrk="1">
              <a:lnSpc>
                <a:spcPct val="97000"/>
              </a:lnSpc>
              <a:buClr>
                <a:srgbClr val="FFFFFF"/>
              </a:buClr>
              <a:buSzPct val="45000"/>
              <a:buFont typeface="StarSymbol" charset="0"/>
              <a:buNone/>
            </a:pPr>
            <a:r>
              <a:rPr lang="en-GB" sz="2900" b="1">
                <a:solidFill>
                  <a:srgbClr val="000000"/>
                </a:solidFill>
              </a:rPr>
              <a:t>dalam terapi konvensional atau intensif</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03425"/>
            <a:ext cx="86106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4"/>
          <p:cNvSpPr txBox="1">
            <a:spLocks noChangeArrowheads="1"/>
          </p:cNvSpPr>
          <p:nvPr/>
        </p:nvSpPr>
        <p:spPr bwMode="auto">
          <a:xfrm>
            <a:off x="2455863" y="6618288"/>
            <a:ext cx="6611937"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1pPr>
            <a:lvl2pPr marL="742950" indent="-285750" defTabSz="828675">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2pPr>
            <a:lvl3pPr marL="1143000" indent="-228600" defTabSz="828675">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3pPr>
            <a:lvl4pPr marL="1600200" indent="-228600" defTabSz="828675">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4pPr>
            <a:lvl5pPr marL="2057400" indent="-228600" defTabSz="828675">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charset="0"/>
                <a:ea typeface="ＭＳ Ｐゴシック" pitchFamily="-111" charset="-128"/>
              </a:defRPr>
            </a:lvl9pPr>
          </a:lstStyle>
          <a:p>
            <a:pPr eaLnBrk="1">
              <a:lnSpc>
                <a:spcPct val="97000"/>
              </a:lnSpc>
              <a:buClr>
                <a:srgbClr val="FFFFFF"/>
              </a:buClr>
              <a:buSzPct val="45000"/>
              <a:buFont typeface="StarSymbol" charset="0"/>
              <a:buNone/>
            </a:pPr>
            <a:r>
              <a:rPr lang="en-GB" sz="1100" b="1">
                <a:solidFill>
                  <a:srgbClr val="FFFFFF"/>
                </a:solidFill>
              </a:rPr>
              <a:t>The Diabetes </a:t>
            </a:r>
            <a:r>
              <a:rPr lang="en-GB" sz="1100" b="1">
                <a:solidFill>
                  <a:srgbClr val="000000"/>
                </a:solidFill>
              </a:rPr>
              <a:t>Control</a:t>
            </a:r>
            <a:r>
              <a:rPr lang="en-GB" sz="1100" b="1">
                <a:solidFill>
                  <a:srgbClr val="FFFFFF"/>
                </a:solidFill>
              </a:rPr>
              <a:t> and Complications Trial Research Group. N Engl J Med 1993;329:977-986</a:t>
            </a:r>
          </a:p>
        </p:txBody>
      </p:sp>
      <p:sp>
        <p:nvSpPr>
          <p:cNvPr id="37892" name="Text Box 5"/>
          <p:cNvSpPr txBox="1">
            <a:spLocks noChangeArrowheads="1"/>
          </p:cNvSpPr>
          <p:nvPr/>
        </p:nvSpPr>
        <p:spPr bwMode="auto">
          <a:xfrm>
            <a:off x="163513" y="446088"/>
            <a:ext cx="88169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1pPr>
            <a:lvl2pPr marL="742950" indent="-28575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2pPr>
            <a:lvl3pPr marL="11430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3pPr>
            <a:lvl4pPr marL="16002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4pPr>
            <a:lvl5pPr marL="20574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charset="0"/>
                <a:ea typeface="ＭＳ Ｐゴシック" pitchFamily="-111" charset="-128"/>
              </a:defRPr>
            </a:lvl9pPr>
          </a:lstStyle>
          <a:p>
            <a:pPr algn="ctr" eaLnBrk="1">
              <a:lnSpc>
                <a:spcPct val="97000"/>
              </a:lnSpc>
              <a:buClr>
                <a:srgbClr val="FFFFFF"/>
              </a:buClr>
              <a:buSzPct val="45000"/>
              <a:buFont typeface="StarSymbol" charset="0"/>
              <a:buNone/>
            </a:pPr>
            <a:r>
              <a:rPr lang="en-GB" sz="2500" b="1">
                <a:solidFill>
                  <a:srgbClr val="000000"/>
                </a:solidFill>
              </a:rPr>
              <a:t>Risiko terjadinya retinopati (Panel A) dan hipoglikemia berat (Panel B) pada pasien dalam terapi intensif </a:t>
            </a:r>
          </a:p>
          <a:p>
            <a:pPr algn="ctr" eaLnBrk="1">
              <a:lnSpc>
                <a:spcPct val="97000"/>
              </a:lnSpc>
              <a:buClr>
                <a:srgbClr val="FFFFFF"/>
              </a:buClr>
              <a:buSzPct val="45000"/>
              <a:buFont typeface="StarSymbol" charset="0"/>
              <a:buNone/>
            </a:pPr>
            <a:r>
              <a:rPr lang="en-GB" sz="2500" b="1">
                <a:solidFill>
                  <a:srgbClr val="000000"/>
                </a:solidFill>
              </a:rPr>
              <a:t>menurut rerata HbA1c</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mtClean="0">
                <a:latin typeface="Baskerville Old Face" pitchFamily="-111" charset="0"/>
              </a:rPr>
              <a:t>Kesimpulan</a:t>
            </a:r>
          </a:p>
        </p:txBody>
      </p:sp>
      <p:sp>
        <p:nvSpPr>
          <p:cNvPr id="3891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800" smtClean="0"/>
              <a:t>DM merupakan salah satu penyakit kronik utama pada anak.</a:t>
            </a:r>
          </a:p>
          <a:p>
            <a:pPr eaLnBrk="1" hangingPunct="1"/>
            <a:r>
              <a:rPr lang="en-US" sz="2800" smtClean="0"/>
              <a:t>Manajemen DM tidak sekedar terpusat pada insulin saja.</a:t>
            </a:r>
          </a:p>
          <a:p>
            <a:pPr eaLnBrk="1" hangingPunct="1"/>
            <a:r>
              <a:rPr lang="en-US" sz="2800" smtClean="0"/>
              <a:t>Manajemen yang paripurna memerlukan kerjasama multidisipliner.</a:t>
            </a:r>
          </a:p>
          <a:p>
            <a:pPr eaLnBrk="1" hangingPunct="1"/>
            <a:r>
              <a:rPr lang="en-US" sz="2800" smtClean="0"/>
              <a:t>Orang tua / pengasuh merupakan tokoh sentral dalam keberhasilan manajemen DM tipe 1 pada anak.</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i="1" smtClean="0">
                <a:latin typeface="Baskerville Old Face" pitchFamily="-111" charset="0"/>
              </a:rPr>
              <a:t>Honey moon period</a:t>
            </a:r>
          </a:p>
        </p:txBody>
      </p:sp>
      <p:sp>
        <p:nvSpPr>
          <p:cNvPr id="3993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115000"/>
              </a:lnSpc>
            </a:pPr>
            <a:r>
              <a:rPr lang="en-US" smtClean="0"/>
              <a:t>Fase remisi parsial - kerja sisa-sisa sel </a:t>
            </a:r>
            <a:r>
              <a:rPr lang="en-US" smtClean="0">
                <a:latin typeface="Symbol" pitchFamily="-111" charset="2"/>
              </a:rPr>
              <a:t>b.</a:t>
            </a:r>
            <a:endParaRPr lang="en-US" smtClean="0"/>
          </a:p>
          <a:p>
            <a:pPr eaLnBrk="1" hangingPunct="1">
              <a:lnSpc>
                <a:spcPct val="115000"/>
              </a:lnSpc>
            </a:pPr>
            <a:r>
              <a:rPr lang="en-US" smtClean="0"/>
              <a:t>Terjadi pada 80% pasien penderita baru.</a:t>
            </a:r>
          </a:p>
          <a:p>
            <a:pPr eaLnBrk="1" hangingPunct="1">
              <a:lnSpc>
                <a:spcPct val="115000"/>
              </a:lnSpc>
            </a:pPr>
            <a:r>
              <a:rPr lang="en-US" smtClean="0"/>
              <a:t>Kebutuhan insulin </a:t>
            </a:r>
            <a:r>
              <a:rPr lang="en-US" smtClean="0">
                <a:sym typeface="Symbol" pitchFamily="-111" charset="2"/>
              </a:rPr>
              <a:t></a:t>
            </a:r>
            <a:r>
              <a:rPr lang="en-US" smtClean="0"/>
              <a:t> hingga  &lt;0,5 U/kg/hari atau HbA1c &lt; 7%.</a:t>
            </a:r>
          </a:p>
          <a:p>
            <a:pPr eaLnBrk="1" hangingPunct="1">
              <a:lnSpc>
                <a:spcPct val="115000"/>
              </a:lnSpc>
            </a:pPr>
            <a:r>
              <a:rPr lang="en-US" smtClean="0"/>
              <a:t>BUKAN remisi spontan atau menetap!.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28600"/>
            <a:ext cx="8229600" cy="70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4000" smtClean="0">
                <a:latin typeface="Baskerville Old Face" pitchFamily="-111" charset="0"/>
              </a:rPr>
              <a:t>Klasifikasi</a:t>
            </a:r>
            <a:endParaRPr lang="en-GB" sz="4000" smtClean="0">
              <a:latin typeface="Baskerville Old Face" pitchFamily="-111" charset="0"/>
            </a:endParaRPr>
          </a:p>
        </p:txBody>
      </p:sp>
      <p:sp>
        <p:nvSpPr>
          <p:cNvPr id="5123" name="Rectangle 3"/>
          <p:cNvSpPr>
            <a:spLocks noGrp="1" noChangeArrowheads="1"/>
          </p:cNvSpPr>
          <p:nvPr>
            <p:ph idx="1"/>
          </p:nvPr>
        </p:nvSpPr>
        <p:spPr bwMode="auto">
          <a:xfrm>
            <a:off x="898525" y="5410200"/>
            <a:ext cx="7559675"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60000"/>
              </a:lnSpc>
            </a:pPr>
            <a:r>
              <a:rPr lang="id-ID" sz="2000" smtClean="0"/>
              <a:t>ADA, </a:t>
            </a:r>
            <a:r>
              <a:rPr lang="id-ID" sz="2000" i="1" smtClean="0"/>
              <a:t>Expert Committee,:</a:t>
            </a:r>
            <a:r>
              <a:rPr lang="id-ID" sz="2000" smtClean="0"/>
              <a:t>  </a:t>
            </a:r>
          </a:p>
          <a:p>
            <a:pPr lvl="1" eaLnBrk="1" hangingPunct="1">
              <a:lnSpc>
                <a:spcPct val="60000"/>
              </a:lnSpc>
            </a:pPr>
            <a:r>
              <a:rPr lang="id-ID" sz="1800" smtClean="0"/>
              <a:t>Diabetes </a:t>
            </a:r>
            <a:r>
              <a:rPr lang="en-US" sz="1800" smtClean="0"/>
              <a:t> </a:t>
            </a:r>
            <a:r>
              <a:rPr lang="id-ID" sz="1800" smtClean="0"/>
              <a:t>t</a:t>
            </a:r>
            <a:r>
              <a:rPr lang="en-US" sz="1800" smtClean="0"/>
              <a:t>i</a:t>
            </a:r>
            <a:r>
              <a:rPr lang="id-ID" sz="1800" smtClean="0"/>
              <a:t>pe 1 (</a:t>
            </a:r>
            <a:r>
              <a:rPr lang="en-US" sz="1800" smtClean="0"/>
              <a:t>sebagian besar autoimun) </a:t>
            </a:r>
            <a:endParaRPr lang="id-ID" sz="1800" smtClean="0"/>
          </a:p>
          <a:p>
            <a:pPr lvl="1" eaLnBrk="1" hangingPunct="1">
              <a:lnSpc>
                <a:spcPct val="60000"/>
              </a:lnSpc>
            </a:pPr>
            <a:r>
              <a:rPr lang="id-ID" sz="1800" smtClean="0"/>
              <a:t>Diabetes </a:t>
            </a:r>
            <a:r>
              <a:rPr lang="en-US" sz="1800" smtClean="0"/>
              <a:t> </a:t>
            </a:r>
            <a:r>
              <a:rPr lang="id-ID" sz="1800" smtClean="0"/>
              <a:t>t</a:t>
            </a:r>
            <a:r>
              <a:rPr lang="en-US" sz="1800" smtClean="0"/>
              <a:t>i</a:t>
            </a:r>
            <a:r>
              <a:rPr lang="id-ID" sz="1800" smtClean="0"/>
              <a:t>pe 2</a:t>
            </a:r>
          </a:p>
          <a:p>
            <a:pPr lvl="1" eaLnBrk="1" hangingPunct="1">
              <a:lnSpc>
                <a:spcPct val="60000"/>
              </a:lnSpc>
            </a:pPr>
            <a:r>
              <a:rPr lang="en-US" sz="1800" smtClean="0"/>
              <a:t>Tipe lain </a:t>
            </a:r>
          </a:p>
          <a:p>
            <a:pPr lvl="1" eaLnBrk="1" hangingPunct="1">
              <a:lnSpc>
                <a:spcPct val="60000"/>
              </a:lnSpc>
            </a:pPr>
            <a:r>
              <a:rPr lang="en-US" sz="1800" smtClean="0"/>
              <a:t>GDM</a:t>
            </a:r>
            <a:endParaRPr lang="en-GB" sz="1800" smtClean="0"/>
          </a:p>
        </p:txBody>
      </p:sp>
      <p:grpSp>
        <p:nvGrpSpPr>
          <p:cNvPr id="2" name="Group 4"/>
          <p:cNvGrpSpPr>
            <a:grpSpLocks/>
          </p:cNvGrpSpPr>
          <p:nvPr/>
        </p:nvGrpSpPr>
        <p:grpSpPr bwMode="auto">
          <a:xfrm>
            <a:off x="2051050" y="914400"/>
            <a:ext cx="4648200" cy="4038600"/>
            <a:chOff x="2160" y="1008"/>
            <a:chExt cx="2928" cy="2544"/>
          </a:xfrm>
          <a:scene3d>
            <a:camera prst="orthographicFront">
              <a:rot lat="0" lon="0" rev="0"/>
            </a:camera>
            <a:lightRig rig="balanced" dir="t">
              <a:rot lat="0" lon="0" rev="8700000"/>
            </a:lightRig>
          </a:scene3d>
        </p:grpSpPr>
        <p:sp>
          <p:nvSpPr>
            <p:cNvPr id="5125" name="Oval 5"/>
            <p:cNvSpPr>
              <a:spLocks noChangeArrowheads="1"/>
            </p:cNvSpPr>
            <p:nvPr/>
          </p:nvSpPr>
          <p:spPr bwMode="auto">
            <a:xfrm>
              <a:off x="2832" y="1008"/>
              <a:ext cx="1824" cy="1584"/>
            </a:xfrm>
            <a:prstGeom prst="ellipse">
              <a:avLst/>
            </a:prstGeom>
            <a:solidFill>
              <a:srgbClr val="FFFF66">
                <a:alpha val="50000"/>
              </a:srgbClr>
            </a:solidFill>
            <a:ln w="12700" cap="sq">
              <a:noFill/>
              <a:round/>
              <a:headEnd type="none" w="sm" len="sm"/>
              <a:tailEnd type="none" w="sm" len="sm"/>
            </a:ln>
            <a:effectLst>
              <a:outerShdw blurRad="44450" dist="27940" dir="5400000" algn="ctr">
                <a:srgbClr val="000000">
                  <a:alpha val="32000"/>
                </a:srgbClr>
              </a:outerShdw>
            </a:effectLst>
            <a:sp3d>
              <a:bevelT w="190500" h="38100"/>
            </a:sp3d>
          </p:spPr>
          <p:txBody>
            <a:bodyPr wrap="none" anchor="ctr"/>
            <a:lstStyle/>
            <a:p>
              <a:pPr>
                <a:defRPr/>
              </a:pPr>
              <a:endParaRPr lang="en-US">
                <a:ea typeface="+mn-ea"/>
              </a:endParaRPr>
            </a:p>
          </p:txBody>
        </p:sp>
        <p:sp>
          <p:nvSpPr>
            <p:cNvPr id="5126" name="Oval 6"/>
            <p:cNvSpPr>
              <a:spLocks noChangeArrowheads="1"/>
            </p:cNvSpPr>
            <p:nvPr/>
          </p:nvSpPr>
          <p:spPr bwMode="auto">
            <a:xfrm>
              <a:off x="2160" y="1680"/>
              <a:ext cx="1728" cy="1824"/>
            </a:xfrm>
            <a:prstGeom prst="ellipse">
              <a:avLst/>
            </a:prstGeom>
            <a:solidFill>
              <a:srgbClr val="FFFF66">
                <a:alpha val="50000"/>
              </a:srgbClr>
            </a:solidFill>
            <a:ln w="12700" cap="sq">
              <a:noFill/>
              <a:round/>
              <a:headEnd type="none" w="sm" len="sm"/>
              <a:tailEnd type="none" w="sm" len="sm"/>
            </a:ln>
            <a:effectLst>
              <a:outerShdw blurRad="44450" dist="27940" dir="5400000" algn="ctr">
                <a:srgbClr val="000000">
                  <a:alpha val="32000"/>
                </a:srgbClr>
              </a:outerShdw>
            </a:effectLst>
            <a:sp3d>
              <a:bevelT w="190500" h="38100"/>
            </a:sp3d>
          </p:spPr>
          <p:txBody>
            <a:bodyPr wrap="none" anchor="ctr"/>
            <a:lstStyle/>
            <a:p>
              <a:pPr>
                <a:defRPr/>
              </a:pPr>
              <a:endParaRPr lang="en-US">
                <a:ea typeface="+mn-ea"/>
              </a:endParaRPr>
            </a:p>
          </p:txBody>
        </p:sp>
        <p:sp>
          <p:nvSpPr>
            <p:cNvPr id="5127" name="Oval 7"/>
            <p:cNvSpPr>
              <a:spLocks noChangeArrowheads="1"/>
            </p:cNvSpPr>
            <p:nvPr/>
          </p:nvSpPr>
          <p:spPr bwMode="auto">
            <a:xfrm>
              <a:off x="3312" y="1824"/>
              <a:ext cx="1776" cy="1728"/>
            </a:xfrm>
            <a:prstGeom prst="ellipse">
              <a:avLst/>
            </a:prstGeom>
            <a:solidFill>
              <a:srgbClr val="FFFF66">
                <a:alpha val="50000"/>
              </a:srgbClr>
            </a:solidFill>
            <a:ln w="12700" cap="sq">
              <a:noFill/>
              <a:round/>
              <a:headEnd type="none" w="sm" len="sm"/>
              <a:tailEnd type="none" w="sm" len="sm"/>
            </a:ln>
            <a:effectLst>
              <a:outerShdw blurRad="44450" dist="27940" dir="5400000" algn="ctr">
                <a:srgbClr val="000000">
                  <a:alpha val="32000"/>
                </a:srgbClr>
              </a:outerShdw>
            </a:effectLst>
            <a:sp3d>
              <a:bevelT w="190500" h="38100"/>
            </a:sp3d>
          </p:spPr>
          <p:txBody>
            <a:bodyPr wrap="none" anchor="ctr"/>
            <a:lstStyle/>
            <a:p>
              <a:pPr>
                <a:defRPr/>
              </a:pPr>
              <a:endParaRPr lang="en-US">
                <a:ea typeface="+mn-ea"/>
              </a:endParaRPr>
            </a:p>
          </p:txBody>
        </p:sp>
      </p:grpSp>
      <p:sp>
        <p:nvSpPr>
          <p:cNvPr id="3" name="Text Box 8"/>
          <p:cNvSpPr txBox="1">
            <a:spLocks noChangeArrowheads="1"/>
          </p:cNvSpPr>
          <p:nvPr/>
        </p:nvSpPr>
        <p:spPr bwMode="auto">
          <a:xfrm>
            <a:off x="2203450" y="4014788"/>
            <a:ext cx="1549400" cy="274637"/>
          </a:xfrm>
          <a:prstGeom prst="rect">
            <a:avLst/>
          </a:prstGeom>
          <a:solidFill>
            <a:srgbClr val="FFFF66"/>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r>
              <a:rPr lang="en-US" sz="1200" b="1">
                <a:solidFill>
                  <a:srgbClr val="3366CC"/>
                </a:solidFill>
                <a:cs typeface="Arial" charset="0"/>
              </a:rPr>
              <a:t>Autoimun sel beta </a:t>
            </a:r>
          </a:p>
        </p:txBody>
      </p:sp>
      <p:sp>
        <p:nvSpPr>
          <p:cNvPr id="4" name="Text Box 9"/>
          <p:cNvSpPr txBox="1">
            <a:spLocks noChangeArrowheads="1"/>
          </p:cNvSpPr>
          <p:nvPr/>
        </p:nvSpPr>
        <p:spPr bwMode="auto">
          <a:xfrm>
            <a:off x="3563938" y="1844675"/>
            <a:ext cx="2079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r>
              <a:rPr lang="en-US" sz="1200" b="1">
                <a:cs typeface="Arial" charset="0"/>
              </a:rPr>
              <a:t>Kegagalan primer sel beta</a:t>
            </a:r>
          </a:p>
        </p:txBody>
      </p:sp>
      <p:sp>
        <p:nvSpPr>
          <p:cNvPr id="5" name="Text Box 10"/>
          <p:cNvSpPr txBox="1">
            <a:spLocks noChangeArrowheads="1"/>
          </p:cNvSpPr>
          <p:nvPr/>
        </p:nvSpPr>
        <p:spPr bwMode="auto">
          <a:xfrm>
            <a:off x="5076825" y="4292600"/>
            <a:ext cx="1471613" cy="457200"/>
          </a:xfrm>
          <a:prstGeom prst="rect">
            <a:avLst/>
          </a:prstGeom>
          <a:solidFill>
            <a:srgbClr val="FFFF66"/>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r>
              <a:rPr lang="id-ID" sz="1200" b="1" i="1">
                <a:solidFill>
                  <a:srgbClr val="3366CC"/>
                </a:solidFill>
                <a:cs typeface="Arial" charset="0"/>
              </a:rPr>
              <a:t>Insulin resistance</a:t>
            </a:r>
          </a:p>
          <a:p>
            <a:r>
              <a:rPr lang="id-ID" sz="1200" b="1">
                <a:solidFill>
                  <a:srgbClr val="3366CC"/>
                </a:solidFill>
                <a:cs typeface="Arial" charset="0"/>
              </a:rPr>
              <a:t>(PCOS,AN)</a:t>
            </a:r>
            <a:endParaRPr lang="en-US" sz="1200" b="1">
              <a:solidFill>
                <a:srgbClr val="3366CC"/>
              </a:solidFill>
              <a:cs typeface="Arial" charset="0"/>
            </a:endParaRPr>
          </a:p>
        </p:txBody>
      </p:sp>
      <p:sp>
        <p:nvSpPr>
          <p:cNvPr id="5128" name="Text Box 11"/>
          <p:cNvSpPr txBox="1">
            <a:spLocks noChangeArrowheads="1"/>
          </p:cNvSpPr>
          <p:nvPr/>
        </p:nvSpPr>
        <p:spPr bwMode="auto">
          <a:xfrm>
            <a:off x="4032250" y="3476625"/>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endParaRPr lang="id-ID" sz="1200" b="1">
              <a:solidFill>
                <a:srgbClr val="3366CC"/>
              </a:solidFill>
              <a:cs typeface="Arial" charset="0"/>
            </a:endParaRPr>
          </a:p>
        </p:txBody>
      </p:sp>
      <p:sp>
        <p:nvSpPr>
          <p:cNvPr id="5129" name="Text Box 12"/>
          <p:cNvSpPr txBox="1">
            <a:spLocks noChangeArrowheads="1"/>
          </p:cNvSpPr>
          <p:nvPr/>
        </p:nvSpPr>
        <p:spPr bwMode="auto">
          <a:xfrm>
            <a:off x="4787900" y="2852738"/>
            <a:ext cx="10080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pPr eaLnBrk="1" hangingPunct="1">
              <a:spcBef>
                <a:spcPct val="50000"/>
              </a:spcBef>
            </a:pPr>
            <a:r>
              <a:rPr lang="id-ID" sz="1200" b="1">
                <a:solidFill>
                  <a:srgbClr val="0066FF"/>
                </a:solidFill>
                <a:latin typeface="Arial Unicode MS" pitchFamily="-111" charset="0"/>
                <a:cs typeface="Arial" charset="0"/>
              </a:rPr>
              <a:t>DM T</a:t>
            </a:r>
            <a:r>
              <a:rPr lang="en-US" sz="1200" b="1">
                <a:solidFill>
                  <a:srgbClr val="0066FF"/>
                </a:solidFill>
                <a:latin typeface="Arial Unicode MS" pitchFamily="-111" charset="0"/>
                <a:cs typeface="Arial" charset="0"/>
              </a:rPr>
              <a:t>i</a:t>
            </a:r>
            <a:r>
              <a:rPr lang="id-ID" sz="1200" b="1">
                <a:solidFill>
                  <a:srgbClr val="0066FF"/>
                </a:solidFill>
                <a:latin typeface="Arial Unicode MS" pitchFamily="-111" charset="0"/>
                <a:cs typeface="Arial" charset="0"/>
              </a:rPr>
              <a:t>pe 2</a:t>
            </a:r>
            <a:endParaRPr lang="en-GB" sz="1200" b="1">
              <a:solidFill>
                <a:srgbClr val="0066FF"/>
              </a:solidFill>
              <a:latin typeface="Arial Unicode MS" pitchFamily="-111" charset="0"/>
              <a:cs typeface="Arial" charset="0"/>
            </a:endParaRPr>
          </a:p>
        </p:txBody>
      </p:sp>
      <p:sp>
        <p:nvSpPr>
          <p:cNvPr id="5130" name="Text Box 13"/>
          <p:cNvSpPr txBox="1">
            <a:spLocks noChangeArrowheads="1"/>
          </p:cNvSpPr>
          <p:nvPr/>
        </p:nvSpPr>
        <p:spPr bwMode="auto">
          <a:xfrm>
            <a:off x="4787900" y="2349500"/>
            <a:ext cx="10080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pPr eaLnBrk="1" hangingPunct="1">
              <a:spcBef>
                <a:spcPct val="50000"/>
              </a:spcBef>
            </a:pPr>
            <a:r>
              <a:rPr lang="id-ID" sz="1200" b="1">
                <a:latin typeface="Verdana" pitchFamily="-111" charset="0"/>
                <a:cs typeface="Arial" charset="0"/>
              </a:rPr>
              <a:t>MODY</a:t>
            </a:r>
            <a:endParaRPr lang="en-GB" sz="1200" b="1">
              <a:latin typeface="Verdana" pitchFamily="-111" charset="0"/>
              <a:cs typeface="Arial" charset="0"/>
            </a:endParaRPr>
          </a:p>
        </p:txBody>
      </p:sp>
      <p:sp>
        <p:nvSpPr>
          <p:cNvPr id="5131" name="Text Box 14"/>
          <p:cNvSpPr txBox="1">
            <a:spLocks noChangeArrowheads="1"/>
          </p:cNvSpPr>
          <p:nvPr/>
        </p:nvSpPr>
        <p:spPr bwMode="auto">
          <a:xfrm>
            <a:off x="3132138" y="2852738"/>
            <a:ext cx="1152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pPr eaLnBrk="1" hangingPunct="1">
              <a:spcBef>
                <a:spcPct val="50000"/>
              </a:spcBef>
            </a:pPr>
            <a:r>
              <a:rPr lang="id-ID" sz="1200" b="1">
                <a:solidFill>
                  <a:srgbClr val="0066FF"/>
                </a:solidFill>
                <a:latin typeface="Verdana" pitchFamily="-111" charset="0"/>
                <a:cs typeface="Arial" charset="0"/>
              </a:rPr>
              <a:t>DM t</a:t>
            </a:r>
            <a:r>
              <a:rPr lang="en-US" sz="1200" b="1">
                <a:solidFill>
                  <a:srgbClr val="0066FF"/>
                </a:solidFill>
                <a:latin typeface="Verdana" pitchFamily="-111" charset="0"/>
                <a:cs typeface="Arial" charset="0"/>
              </a:rPr>
              <a:t>i</a:t>
            </a:r>
            <a:r>
              <a:rPr lang="id-ID" sz="1200" b="1">
                <a:solidFill>
                  <a:srgbClr val="0066FF"/>
                </a:solidFill>
                <a:latin typeface="Verdana" pitchFamily="-111" charset="0"/>
                <a:cs typeface="Arial" charset="0"/>
              </a:rPr>
              <a:t>pe 1</a:t>
            </a:r>
            <a:endParaRPr lang="en-GB" sz="1200" b="1">
              <a:solidFill>
                <a:srgbClr val="0066FF"/>
              </a:solidFill>
              <a:latin typeface="Verdana" pitchFamily="-111"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mtClean="0">
                <a:latin typeface="Baskerville Old Face" pitchFamily="-111" charset="0"/>
              </a:rPr>
              <a:t>Perbedaan DM tipe 1 dan 2</a:t>
            </a:r>
          </a:p>
        </p:txBody>
      </p:sp>
      <p:pic>
        <p:nvPicPr>
          <p:cNvPr id="11268" name="Picture 4"/>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0" y="1484313"/>
            <a:ext cx="4824413" cy="2640012"/>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11266" name="Picture 2"/>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4140200" y="3933825"/>
            <a:ext cx="4787900" cy="244475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6149" name="Text Box 5"/>
          <p:cNvSpPr txBox="1">
            <a:spLocks noChangeArrowheads="1"/>
          </p:cNvSpPr>
          <p:nvPr/>
        </p:nvSpPr>
        <p:spPr bwMode="auto">
          <a:xfrm>
            <a:off x="879475" y="4235450"/>
            <a:ext cx="1293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pPr eaLnBrk="1" hangingPunct="1"/>
            <a:r>
              <a:rPr lang="en-US">
                <a:latin typeface="Verdana" pitchFamily="-111" charset="0"/>
                <a:cs typeface="Arial" charset="0"/>
              </a:rPr>
              <a:t>DM tipe 1</a:t>
            </a:r>
          </a:p>
        </p:txBody>
      </p:sp>
      <p:sp>
        <p:nvSpPr>
          <p:cNvPr id="6150" name="Text Box 6"/>
          <p:cNvSpPr txBox="1">
            <a:spLocks noChangeArrowheads="1"/>
          </p:cNvSpPr>
          <p:nvPr/>
        </p:nvSpPr>
        <p:spPr bwMode="auto">
          <a:xfrm>
            <a:off x="5992813" y="6396038"/>
            <a:ext cx="12938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pPr eaLnBrk="1" hangingPunct="1"/>
            <a:r>
              <a:rPr lang="en-US">
                <a:latin typeface="Verdana" pitchFamily="-111" charset="0"/>
                <a:cs typeface="Arial" charset="0"/>
              </a:rPr>
              <a:t>DM tipe 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id-ID" sz="3200" smtClean="0">
                <a:latin typeface="Baskerville Old Face" pitchFamily="-111" charset="0"/>
              </a:rPr>
              <a:t>Etiolog</a:t>
            </a:r>
            <a:r>
              <a:rPr lang="en-US" sz="3200" smtClean="0">
                <a:latin typeface="Baskerville Old Face" pitchFamily="-111" charset="0"/>
              </a:rPr>
              <a:t>i</a:t>
            </a:r>
            <a:r>
              <a:rPr lang="id-ID" sz="3200" smtClean="0">
                <a:latin typeface="Baskerville Old Face" pitchFamily="-111" charset="0"/>
              </a:rPr>
              <a:t> &amp; pato</a:t>
            </a:r>
            <a:r>
              <a:rPr lang="en-US" sz="3200" smtClean="0">
                <a:latin typeface="Baskerville Old Face" pitchFamily="-111" charset="0"/>
              </a:rPr>
              <a:t>fi</a:t>
            </a:r>
            <a:r>
              <a:rPr lang="id-ID" sz="3200" smtClean="0">
                <a:latin typeface="Baskerville Old Face" pitchFamily="-111" charset="0"/>
              </a:rPr>
              <a:t>siolog</a:t>
            </a:r>
            <a:r>
              <a:rPr lang="en-US" sz="3200" smtClean="0">
                <a:latin typeface="Baskerville Old Face" pitchFamily="-111" charset="0"/>
              </a:rPr>
              <a:t>i</a:t>
            </a:r>
            <a:endParaRPr lang="en-GB" sz="3200" smtClean="0">
              <a:latin typeface="Baskerville Old Face" pitchFamily="-111" charset="0"/>
            </a:endParaRPr>
          </a:p>
        </p:txBody>
      </p:sp>
      <p:sp>
        <p:nvSpPr>
          <p:cNvPr id="7171"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id-ID" sz="2400" smtClean="0"/>
              <a:t>DM t</a:t>
            </a:r>
            <a:r>
              <a:rPr lang="en-US" sz="2400" smtClean="0"/>
              <a:t>i</a:t>
            </a:r>
            <a:r>
              <a:rPr lang="id-ID" sz="2400" smtClean="0"/>
              <a:t>pe 1 </a:t>
            </a:r>
            <a:r>
              <a:rPr lang="en-US" sz="2400" smtClean="0"/>
              <a:t>&gt;&gt; disebabkan oleh proses autoimun: </a:t>
            </a:r>
            <a:r>
              <a:rPr lang="id-ID" sz="2800" smtClean="0"/>
              <a:t> </a:t>
            </a:r>
          </a:p>
          <a:p>
            <a:pPr lvl="1" eaLnBrk="1" hangingPunct="1"/>
            <a:r>
              <a:rPr lang="en-US" sz="2000" smtClean="0"/>
              <a:t>Sel beta pankreas </a:t>
            </a:r>
            <a:r>
              <a:rPr lang="id-ID" sz="2000" smtClean="0"/>
              <a:t>(</a:t>
            </a:r>
            <a:r>
              <a:rPr lang="id-ID" sz="2000" i="1" smtClean="0"/>
              <a:t>Islet cell autoantibodies – ICAs)</a:t>
            </a:r>
          </a:p>
          <a:p>
            <a:pPr lvl="1" eaLnBrk="1" hangingPunct="1"/>
            <a:r>
              <a:rPr lang="en-US" sz="2000" i="1" smtClean="0"/>
              <a:t>G</a:t>
            </a:r>
            <a:r>
              <a:rPr lang="id-ID" sz="2000" i="1" smtClean="0"/>
              <a:t>lutamic acid decarboxylase (GAD65A)</a:t>
            </a:r>
          </a:p>
          <a:p>
            <a:pPr lvl="1" eaLnBrk="1" hangingPunct="1"/>
            <a:r>
              <a:rPr lang="id-ID" sz="2000" i="1" smtClean="0"/>
              <a:t>Insulin autoantibodies (IAA)</a:t>
            </a:r>
          </a:p>
          <a:p>
            <a:pPr lvl="1" eaLnBrk="1" hangingPunct="1"/>
            <a:r>
              <a:rPr lang="en-US" sz="2000" i="1" smtClean="0"/>
              <a:t>T</a:t>
            </a:r>
            <a:r>
              <a:rPr lang="id-ID" sz="2000" i="1" smtClean="0"/>
              <a:t>ransmembrane tyrosine phosphatase (ICA512A)</a:t>
            </a:r>
          </a:p>
          <a:p>
            <a:pPr eaLnBrk="1" hangingPunct="1"/>
            <a:r>
              <a:rPr lang="id-ID" sz="2800" smtClean="0"/>
              <a:t> </a:t>
            </a:r>
            <a:r>
              <a:rPr lang="en-US" sz="2800" smtClean="0"/>
              <a:t> </a:t>
            </a:r>
            <a:r>
              <a:rPr lang="id-ID" sz="2400" i="1" smtClean="0"/>
              <a:t>5 y</a:t>
            </a:r>
            <a:r>
              <a:rPr lang="en-US" sz="2400" i="1" smtClean="0"/>
              <a:t>ea</a:t>
            </a:r>
            <a:r>
              <a:rPr lang="id-ID" sz="2400" i="1" smtClean="0"/>
              <a:t>rs risk of DM type 1</a:t>
            </a:r>
            <a:r>
              <a:rPr lang="id-ID" sz="2400" smtClean="0"/>
              <a:t>:</a:t>
            </a:r>
          </a:p>
          <a:p>
            <a:pPr lvl="1" eaLnBrk="1" hangingPunct="1"/>
            <a:r>
              <a:rPr lang="id-ID" sz="2000" smtClean="0"/>
              <a:t>20%-25% </a:t>
            </a:r>
            <a:r>
              <a:rPr lang="en-US" sz="2000" smtClean="0"/>
              <a:t>pada individu dengan </a:t>
            </a:r>
            <a:r>
              <a:rPr lang="id-ID" sz="2000" smtClean="0"/>
              <a:t>1 </a:t>
            </a:r>
            <a:r>
              <a:rPr lang="en-US" sz="2000" smtClean="0"/>
              <a:t>jenis </a:t>
            </a:r>
            <a:r>
              <a:rPr lang="id-ID" sz="2000" smtClean="0"/>
              <a:t>autoantibod</a:t>
            </a:r>
            <a:r>
              <a:rPr lang="en-US" sz="2000" smtClean="0"/>
              <a:t>i</a:t>
            </a:r>
            <a:endParaRPr lang="id-ID" sz="2000" smtClean="0"/>
          </a:p>
          <a:p>
            <a:pPr lvl="1" eaLnBrk="1" hangingPunct="1"/>
            <a:r>
              <a:rPr lang="id-ID" sz="2000" smtClean="0"/>
              <a:t>50%-60%</a:t>
            </a:r>
            <a:r>
              <a:rPr lang="en-US" sz="2000" smtClean="0"/>
              <a:t>  dengan</a:t>
            </a:r>
            <a:r>
              <a:rPr lang="id-ID" sz="2000" smtClean="0"/>
              <a:t> 2 autoantibodi</a:t>
            </a:r>
          </a:p>
          <a:p>
            <a:pPr lvl="1" eaLnBrk="1" hangingPunct="1"/>
            <a:r>
              <a:rPr lang="id-ID" sz="2000" smtClean="0"/>
              <a:t>70% </a:t>
            </a:r>
            <a:r>
              <a:rPr lang="en-US" sz="2000" smtClean="0"/>
              <a:t> dengan</a:t>
            </a:r>
            <a:r>
              <a:rPr lang="id-ID" sz="2000" smtClean="0"/>
              <a:t> 3 autoantibodi</a:t>
            </a:r>
          </a:p>
          <a:p>
            <a:pPr lvl="1" eaLnBrk="1" hangingPunct="1"/>
            <a:r>
              <a:rPr lang="id-ID" sz="2000" smtClean="0"/>
              <a:t>80% </a:t>
            </a:r>
            <a:r>
              <a:rPr lang="en-US" sz="2000" smtClean="0"/>
              <a:t> dengan</a:t>
            </a:r>
            <a:r>
              <a:rPr lang="id-ID" sz="2000" smtClean="0"/>
              <a:t> 4 autoantibodi</a:t>
            </a:r>
            <a:r>
              <a:rPr lang="id-ID" sz="2400" smtClean="0"/>
              <a:t>       </a:t>
            </a:r>
          </a:p>
          <a:p>
            <a:pPr eaLnBrk="1" hangingPunct="1">
              <a:buFontTx/>
              <a:buNone/>
            </a:pPr>
            <a:endParaRPr lang="en-GB" sz="2800" smtClean="0"/>
          </a:p>
        </p:txBody>
      </p:sp>
      <p:sp>
        <p:nvSpPr>
          <p:cNvPr id="7172" name="Text Box 4"/>
          <p:cNvSpPr txBox="1">
            <a:spLocks noChangeArrowheads="1"/>
          </p:cNvSpPr>
          <p:nvPr/>
        </p:nvSpPr>
        <p:spPr bwMode="auto">
          <a:xfrm>
            <a:off x="2771775" y="5805488"/>
            <a:ext cx="4824413" cy="31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pPr eaLnBrk="1" hangingPunct="1">
              <a:spcBef>
                <a:spcPct val="50000"/>
              </a:spcBef>
            </a:pPr>
            <a:r>
              <a:rPr lang="id-ID" sz="1400">
                <a:latin typeface="Verdana" pitchFamily="-111" charset="0"/>
                <a:cs typeface="Arial" charset="0"/>
              </a:rPr>
              <a:t>NIH-funded Diabetes Prevention Trial-Type 1</a:t>
            </a:r>
            <a:endParaRPr lang="en-GB" sz="1400">
              <a:latin typeface="Verdana" pitchFamily="-111"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524000" y="0"/>
            <a:ext cx="6096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600" smtClean="0">
                <a:latin typeface="Baskerville Old Face" pitchFamily="-111" charset="0"/>
              </a:rPr>
              <a:t>Perjalanan Alamiah DMT-1</a:t>
            </a:r>
          </a:p>
        </p:txBody>
      </p:sp>
      <p:grpSp>
        <p:nvGrpSpPr>
          <p:cNvPr id="8195" name="Group 3"/>
          <p:cNvGrpSpPr>
            <a:grpSpLocks/>
          </p:cNvGrpSpPr>
          <p:nvPr/>
        </p:nvGrpSpPr>
        <p:grpSpPr bwMode="auto">
          <a:xfrm>
            <a:off x="215900" y="977900"/>
            <a:ext cx="8928100" cy="5330825"/>
            <a:chOff x="136" y="616"/>
            <a:chExt cx="5624" cy="3358"/>
          </a:xfrm>
        </p:grpSpPr>
        <p:sp>
          <p:nvSpPr>
            <p:cNvPr id="8196" name="Text Box 4"/>
            <p:cNvSpPr txBox="1">
              <a:spLocks noChangeArrowheads="1"/>
            </p:cNvSpPr>
            <p:nvPr/>
          </p:nvSpPr>
          <p:spPr bwMode="auto">
            <a:xfrm>
              <a:off x="340" y="981"/>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r>
                <a:rPr lang="en-US" sz="2400" b="1">
                  <a:latin typeface="Times New Roman" pitchFamily="-111" charset="0"/>
                  <a:cs typeface="Arial" charset="0"/>
                </a:rPr>
                <a:t>%</a:t>
              </a:r>
            </a:p>
          </p:txBody>
        </p:sp>
        <p:sp>
          <p:nvSpPr>
            <p:cNvPr id="8197" name="Line 5"/>
            <p:cNvSpPr>
              <a:spLocks noChangeShapeType="1"/>
            </p:cNvSpPr>
            <p:nvPr/>
          </p:nvSpPr>
          <p:spPr bwMode="auto">
            <a:xfrm>
              <a:off x="975" y="1616"/>
              <a:ext cx="454" cy="3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nvGrpSpPr>
            <p:cNvPr id="8198" name="Group 6"/>
            <p:cNvGrpSpPr>
              <a:grpSpLocks/>
            </p:cNvGrpSpPr>
            <p:nvPr/>
          </p:nvGrpSpPr>
          <p:grpSpPr bwMode="auto">
            <a:xfrm>
              <a:off x="136" y="616"/>
              <a:ext cx="5193" cy="3358"/>
              <a:chOff x="0" y="481"/>
              <a:chExt cx="5193" cy="3358"/>
            </a:xfrm>
          </p:grpSpPr>
          <p:grpSp>
            <p:nvGrpSpPr>
              <p:cNvPr id="8231" name="Group 7"/>
              <p:cNvGrpSpPr>
                <a:grpSpLocks/>
              </p:cNvGrpSpPr>
              <p:nvPr/>
            </p:nvGrpSpPr>
            <p:grpSpPr bwMode="auto">
              <a:xfrm>
                <a:off x="0" y="481"/>
                <a:ext cx="5193" cy="3358"/>
                <a:chOff x="0" y="572"/>
                <a:chExt cx="5193" cy="3358"/>
              </a:xfrm>
            </p:grpSpPr>
            <p:sp>
              <p:nvSpPr>
                <p:cNvPr id="3080" name="AutoShape 8"/>
                <p:cNvSpPr>
                  <a:spLocks noChangeArrowheads="1"/>
                </p:cNvSpPr>
                <p:nvPr/>
              </p:nvSpPr>
              <p:spPr bwMode="auto">
                <a:xfrm>
                  <a:off x="657" y="3748"/>
                  <a:ext cx="4536" cy="182"/>
                </a:xfrm>
                <a:prstGeom prst="rightArrow">
                  <a:avLst>
                    <a:gd name="adj1" fmla="val 60435"/>
                    <a:gd name="adj2" fmla="val 286846"/>
                  </a:avLst>
                </a:prstGeom>
                <a:ln>
                  <a:noFill/>
                  <a:headEnd type="none" w="sm" len="sm"/>
                  <a:tailEnd type="none" w="sm" len="sm"/>
                </a:ln>
                <a:effectLst/>
                <a:scene3d>
                  <a:camera prst="orthographicFront">
                    <a:rot lat="0" lon="0" rev="0"/>
                  </a:camera>
                  <a:lightRig rig="contrasting" dir="t">
                    <a:rot lat="0" lon="0" rev="7800000"/>
                  </a:lightRig>
                </a:scene3d>
                <a:sp3d>
                  <a:bevelT w="139700" h="139700"/>
                </a:sp3d>
              </p:spPr>
              <p:style>
                <a:lnRef idx="2">
                  <a:schemeClr val="accent4"/>
                </a:lnRef>
                <a:fillRef idx="1">
                  <a:schemeClr val="lt1"/>
                </a:fillRef>
                <a:effectRef idx="0">
                  <a:schemeClr val="accent4"/>
                </a:effectRef>
                <a:fontRef idx="minor">
                  <a:schemeClr val="dk1"/>
                </a:fontRef>
              </p:style>
              <p:txBody>
                <a:bodyPr wrap="none" anchor="ctr"/>
                <a:lstStyle/>
                <a:p>
                  <a:pPr algn="ctr">
                    <a:defRPr/>
                  </a:pPr>
                  <a:r>
                    <a:rPr lang="en-US">
                      <a:solidFill>
                        <a:srgbClr val="000000"/>
                      </a:solidFill>
                      <a:latin typeface="Franklin Gothic Medium" pitchFamily="-111" charset="0"/>
                      <a:ea typeface="ＭＳ Ｐゴシック" pitchFamily="-111" charset="-128"/>
                      <a:cs typeface="Arial" charset="0"/>
                    </a:rPr>
                    <a:t>WAKTU</a:t>
                  </a:r>
                </a:p>
              </p:txBody>
            </p:sp>
            <p:grpSp>
              <p:nvGrpSpPr>
                <p:cNvPr id="8236" name="Group 9"/>
                <p:cNvGrpSpPr>
                  <a:grpSpLocks/>
                </p:cNvGrpSpPr>
                <p:nvPr/>
              </p:nvGrpSpPr>
              <p:grpSpPr bwMode="auto">
                <a:xfrm>
                  <a:off x="0" y="1253"/>
                  <a:ext cx="273" cy="2268"/>
                  <a:chOff x="0" y="1253"/>
                  <a:chExt cx="273" cy="2268"/>
                </a:xfrm>
              </p:grpSpPr>
              <p:sp>
                <p:nvSpPr>
                  <p:cNvPr id="8264" name="AutoShape 10"/>
                  <p:cNvSpPr>
                    <a:spLocks noChangeArrowheads="1"/>
                  </p:cNvSpPr>
                  <p:nvPr/>
                </p:nvSpPr>
                <p:spPr bwMode="auto">
                  <a:xfrm>
                    <a:off x="0" y="1253"/>
                    <a:ext cx="273" cy="2268"/>
                  </a:xfrm>
                  <a:prstGeom prst="upArrow">
                    <a:avLst>
                      <a:gd name="adj1" fmla="val 50000"/>
                      <a:gd name="adj2" fmla="val 207692"/>
                    </a:avLst>
                  </a:prstGeom>
                  <a:solidFill>
                    <a:schemeClr val="hlink"/>
                  </a:solidFill>
                  <a:ln>
                    <a:noFill/>
                  </a:ln>
                  <a:effectLst>
                    <a:prstShdw prst="shdw17" dist="17961" dir="2700000">
                      <a:srgbClr val="8D5202">
                        <a:alpha val="74997"/>
                      </a:srgbClr>
                    </a:prstShdw>
                  </a:effectLst>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p>
                </p:txBody>
              </p:sp>
              <p:sp>
                <p:nvSpPr>
                  <p:cNvPr id="8265" name="Text Box 11"/>
                  <p:cNvSpPr txBox="1">
                    <a:spLocks noChangeArrowheads="1"/>
                  </p:cNvSpPr>
                  <p:nvPr/>
                </p:nvSpPr>
                <p:spPr bwMode="auto">
                  <a:xfrm rot="16200000" flipH="1">
                    <a:off x="-306" y="2466"/>
                    <a:ext cx="8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r>
                      <a:rPr lang="en-US">
                        <a:latin typeface="Franklin Gothic Medium" pitchFamily="-111" charset="0"/>
                        <a:cs typeface="Arial" charset="0"/>
                      </a:rPr>
                      <a:t>Massa sel </a:t>
                    </a:r>
                    <a:r>
                      <a:rPr lang="en-US">
                        <a:latin typeface="Symbol" pitchFamily="-111" charset="2"/>
                        <a:cs typeface="Arial" charset="0"/>
                      </a:rPr>
                      <a:t>b</a:t>
                    </a:r>
                  </a:p>
                </p:txBody>
              </p:sp>
            </p:grpSp>
            <p:grpSp>
              <p:nvGrpSpPr>
                <p:cNvPr id="8237" name="Group 12"/>
                <p:cNvGrpSpPr>
                  <a:grpSpLocks/>
                </p:cNvGrpSpPr>
                <p:nvPr/>
              </p:nvGrpSpPr>
              <p:grpSpPr bwMode="auto">
                <a:xfrm>
                  <a:off x="249" y="572"/>
                  <a:ext cx="4899" cy="2949"/>
                  <a:chOff x="249" y="618"/>
                  <a:chExt cx="4899" cy="2949"/>
                </a:xfrm>
              </p:grpSpPr>
              <p:sp>
                <p:nvSpPr>
                  <p:cNvPr id="3085" name="Rectangle 13"/>
                  <p:cNvSpPr>
                    <a:spLocks noChangeArrowheads="1"/>
                  </p:cNvSpPr>
                  <p:nvPr/>
                </p:nvSpPr>
                <p:spPr bwMode="auto">
                  <a:xfrm>
                    <a:off x="612" y="1253"/>
                    <a:ext cx="4536" cy="2314"/>
                  </a:xfrm>
                  <a:prstGeom prst="rect">
                    <a:avLst/>
                  </a:prstGeom>
                  <a:gradFill rotWithShape="1">
                    <a:gsLst>
                      <a:gs pos="0">
                        <a:srgbClr val="DDDDDD"/>
                      </a:gs>
                      <a:gs pos="100000">
                        <a:srgbClr val="9999FF"/>
                      </a:gs>
                    </a:gsLst>
                    <a:lin ang="0" scaled="1"/>
                  </a:gradFill>
                  <a:ln w="28575">
                    <a:noFill/>
                    <a:miter lim="800000"/>
                    <a:headEnd type="none" w="sm" len="sm"/>
                    <a:tailEnd type="none" w="sm" len="sm"/>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defRPr/>
                    </a:pPr>
                    <a:endParaRPr lang="en-US">
                      <a:ea typeface="+mn-ea"/>
                    </a:endParaRPr>
                  </a:p>
                </p:txBody>
              </p:sp>
              <p:grpSp>
                <p:nvGrpSpPr>
                  <p:cNvPr id="8239" name="Group 14"/>
                  <p:cNvGrpSpPr>
                    <a:grpSpLocks/>
                  </p:cNvGrpSpPr>
                  <p:nvPr/>
                </p:nvGrpSpPr>
                <p:grpSpPr bwMode="auto">
                  <a:xfrm>
                    <a:off x="657" y="618"/>
                    <a:ext cx="4490" cy="2948"/>
                    <a:chOff x="657" y="618"/>
                    <a:chExt cx="4490" cy="2948"/>
                  </a:xfrm>
                </p:grpSpPr>
                <p:sp>
                  <p:nvSpPr>
                    <p:cNvPr id="8248" name="Line 15"/>
                    <p:cNvSpPr>
                      <a:spLocks noChangeShapeType="1"/>
                    </p:cNvSpPr>
                    <p:nvPr/>
                  </p:nvSpPr>
                  <p:spPr bwMode="auto">
                    <a:xfrm>
                      <a:off x="1519" y="1253"/>
                      <a:ext cx="0" cy="2313"/>
                    </a:xfrm>
                    <a:prstGeom prst="line">
                      <a:avLst/>
                    </a:prstGeom>
                    <a:noFill/>
                    <a:ln w="28575">
                      <a:solidFill>
                        <a:schemeClr val="bg2"/>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249" name="Text Box 16"/>
                    <p:cNvSpPr txBox="1">
                      <a:spLocks noChangeArrowheads="1"/>
                    </p:cNvSpPr>
                    <p:nvPr/>
                  </p:nvSpPr>
                  <p:spPr bwMode="auto">
                    <a:xfrm>
                      <a:off x="657" y="1977"/>
                      <a:ext cx="78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r>
                        <a:rPr lang="en-US" sz="1600">
                          <a:solidFill>
                            <a:srgbClr val="000000"/>
                          </a:solidFill>
                          <a:latin typeface="Franklin Gothic Medium" pitchFamily="-111" charset="0"/>
                          <a:cs typeface="Arial" charset="0"/>
                        </a:rPr>
                        <a:t>Predisposisi</a:t>
                      </a:r>
                    </a:p>
                    <a:p>
                      <a:r>
                        <a:rPr lang="en-US" sz="1600">
                          <a:solidFill>
                            <a:srgbClr val="000000"/>
                          </a:solidFill>
                          <a:latin typeface="Franklin Gothic Medium" pitchFamily="-111" charset="0"/>
                          <a:cs typeface="Arial" charset="0"/>
                        </a:rPr>
                        <a:t>Genetik</a:t>
                      </a:r>
                    </a:p>
                  </p:txBody>
                </p:sp>
                <p:sp>
                  <p:nvSpPr>
                    <p:cNvPr id="8250" name="Text Box 17"/>
                    <p:cNvSpPr txBox="1">
                      <a:spLocks noChangeArrowheads="1"/>
                    </p:cNvSpPr>
                    <p:nvPr/>
                  </p:nvSpPr>
                  <p:spPr bwMode="auto">
                    <a:xfrm>
                      <a:off x="1610" y="2432"/>
                      <a:ext cx="153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r>
                        <a:rPr lang="en-US" sz="1600">
                          <a:solidFill>
                            <a:srgbClr val="000000"/>
                          </a:solidFill>
                          <a:latin typeface="Franklin Gothic Medium" pitchFamily="-111" charset="0"/>
                          <a:cs typeface="Arial" charset="0"/>
                        </a:rPr>
                        <a:t>Insulitis –</a:t>
                      </a:r>
                    </a:p>
                    <a:p>
                      <a:r>
                        <a:rPr lang="en-US" sz="1600">
                          <a:solidFill>
                            <a:srgbClr val="000000"/>
                          </a:solidFill>
                          <a:latin typeface="Franklin Gothic Medium" pitchFamily="-111" charset="0"/>
                          <a:cs typeface="Arial" charset="0"/>
                        </a:rPr>
                        <a:t>Kerusakan sel </a:t>
                      </a:r>
                      <a:r>
                        <a:rPr lang="en-US" sz="1600">
                          <a:solidFill>
                            <a:srgbClr val="000000"/>
                          </a:solidFill>
                          <a:latin typeface="Symbol" pitchFamily="-111" charset="2"/>
                          <a:cs typeface="Arial" charset="0"/>
                        </a:rPr>
                        <a:t>b</a:t>
                      </a:r>
                      <a:r>
                        <a:rPr lang="en-US" sz="1600">
                          <a:solidFill>
                            <a:srgbClr val="000000"/>
                          </a:solidFill>
                          <a:latin typeface="Franklin Gothic Medium" pitchFamily="-111" charset="0"/>
                          <a:cs typeface="Arial" charset="0"/>
                        </a:rPr>
                        <a:t> pancreas</a:t>
                      </a:r>
                    </a:p>
                  </p:txBody>
                </p:sp>
                <p:sp>
                  <p:nvSpPr>
                    <p:cNvPr id="8251" name="Line 18"/>
                    <p:cNvSpPr>
                      <a:spLocks noChangeShapeType="1"/>
                    </p:cNvSpPr>
                    <p:nvPr/>
                  </p:nvSpPr>
                  <p:spPr bwMode="auto">
                    <a:xfrm>
                      <a:off x="3334" y="1344"/>
                      <a:ext cx="0" cy="2222"/>
                    </a:xfrm>
                    <a:prstGeom prst="line">
                      <a:avLst/>
                    </a:prstGeom>
                    <a:noFill/>
                    <a:ln w="28575">
                      <a:solidFill>
                        <a:schemeClr val="bg2"/>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252" name="Text Box 19"/>
                    <p:cNvSpPr txBox="1">
                      <a:spLocks noChangeArrowheads="1"/>
                    </p:cNvSpPr>
                    <p:nvPr/>
                  </p:nvSpPr>
                  <p:spPr bwMode="auto">
                    <a:xfrm>
                      <a:off x="4241" y="3203"/>
                      <a:ext cx="60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r>
                        <a:rPr lang="en-US" sz="1600">
                          <a:solidFill>
                            <a:srgbClr val="000000"/>
                          </a:solidFill>
                          <a:latin typeface="Franklin Gothic Medium" pitchFamily="-111" charset="0"/>
                          <a:cs typeface="Arial" charset="0"/>
                        </a:rPr>
                        <a:t>Diabetes</a:t>
                      </a:r>
                    </a:p>
                  </p:txBody>
                </p:sp>
                <p:sp>
                  <p:nvSpPr>
                    <p:cNvPr id="8253" name="Text Box 20"/>
                    <p:cNvSpPr txBox="1">
                      <a:spLocks noChangeArrowheads="1"/>
                    </p:cNvSpPr>
                    <p:nvPr/>
                  </p:nvSpPr>
                  <p:spPr bwMode="auto">
                    <a:xfrm>
                      <a:off x="3379" y="2931"/>
                      <a:ext cx="82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r>
                        <a:rPr lang="en-US" sz="1600">
                          <a:solidFill>
                            <a:srgbClr val="000000"/>
                          </a:solidFill>
                          <a:latin typeface="Franklin Gothic Medium" pitchFamily="-111" charset="0"/>
                          <a:cs typeface="Arial" charset="0"/>
                        </a:rPr>
                        <a:t>Pra Diabetes</a:t>
                      </a:r>
                    </a:p>
                  </p:txBody>
                </p:sp>
                <p:sp>
                  <p:nvSpPr>
                    <p:cNvPr id="8254" name="Line 21"/>
                    <p:cNvSpPr>
                      <a:spLocks noChangeShapeType="1"/>
                    </p:cNvSpPr>
                    <p:nvPr/>
                  </p:nvSpPr>
                  <p:spPr bwMode="auto">
                    <a:xfrm>
                      <a:off x="4241" y="2478"/>
                      <a:ext cx="0" cy="1088"/>
                    </a:xfrm>
                    <a:prstGeom prst="line">
                      <a:avLst/>
                    </a:prstGeom>
                    <a:noFill/>
                    <a:ln w="28575" cap="rnd">
                      <a:solidFill>
                        <a:schemeClr val="bg2"/>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4" name="AutoShape 22"/>
                    <p:cNvSpPr>
                      <a:spLocks noChangeArrowheads="1"/>
                    </p:cNvSpPr>
                    <p:nvPr/>
                  </p:nvSpPr>
                  <p:spPr bwMode="auto">
                    <a:xfrm rot="-10800000">
                      <a:off x="2880" y="1253"/>
                      <a:ext cx="2267" cy="2313"/>
                    </a:xfrm>
                    <a:prstGeom prst="rtTriangle">
                      <a:avLst/>
                    </a:prstGeom>
                    <a:gradFill rotWithShape="0">
                      <a:gsLst>
                        <a:gs pos="0">
                          <a:schemeClr val="accent1"/>
                        </a:gs>
                        <a:gs pos="100000">
                          <a:schemeClr val="accent2"/>
                        </a:gs>
                      </a:gsLst>
                      <a:lin ang="5400000" scaled="1"/>
                    </a:gradFill>
                    <a:ln w="9525">
                      <a:noFill/>
                      <a:miter lim="800000"/>
                      <a:headEnd type="none" w="sm" len="sm"/>
                      <a:tailEnd type="none" w="sm" len="sm"/>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defRPr/>
                      </a:pPr>
                      <a:endParaRPr lang="en-US">
                        <a:ea typeface="+mn-ea"/>
                      </a:endParaRPr>
                    </a:p>
                  </p:txBody>
                </p:sp>
                <p:sp>
                  <p:nvSpPr>
                    <p:cNvPr id="3095" name="AutoShape 23"/>
                    <p:cNvSpPr>
                      <a:spLocks noChangeArrowheads="1"/>
                    </p:cNvSpPr>
                    <p:nvPr/>
                  </p:nvSpPr>
                  <p:spPr bwMode="auto">
                    <a:xfrm>
                      <a:off x="1111" y="618"/>
                      <a:ext cx="762" cy="550"/>
                    </a:xfrm>
                    <a:prstGeom prst="downArrowCallout">
                      <a:avLst>
                        <a:gd name="adj1" fmla="val 36214"/>
                        <a:gd name="adj2" fmla="val 36214"/>
                        <a:gd name="adj3" fmla="val 16667"/>
                        <a:gd name="adj4" fmla="val 66667"/>
                      </a:avLst>
                    </a:prstGeom>
                    <a:gradFill rotWithShape="1">
                      <a:gsLst>
                        <a:gs pos="0">
                          <a:srgbClr val="BCBCBC"/>
                        </a:gs>
                        <a:gs pos="100000">
                          <a:srgbClr val="000000"/>
                        </a:gs>
                      </a:gsLst>
                      <a:lin ang="5400000"/>
                    </a:gradFill>
                    <a:ln w="9525">
                      <a:solidFill>
                        <a:srgbClr val="000000"/>
                      </a:solidFill>
                      <a:miter lim="800000"/>
                      <a:headEnd type="none" w="sm" len="sm"/>
                      <a:tailEnd type="none" w="sm" len="sm"/>
                    </a:ln>
                    <a:effectLst>
                      <a:outerShdw dist="23000" dir="5400000" rotWithShape="0">
                        <a:srgbClr val="808080">
                          <a:alpha val="34999"/>
                        </a:srgbClr>
                      </a:outerShdw>
                    </a:effectLst>
                  </p:spPr>
                  <p:txBody>
                    <a:bodyPr wrap="none">
                      <a:spAutoFit/>
                    </a:bodyPr>
                    <a:lstStyle/>
                    <a:p>
                      <a:pPr algn="ctr">
                        <a:defRPr/>
                      </a:pPr>
                      <a:r>
                        <a:rPr lang="en-US" sz="1600">
                          <a:solidFill>
                            <a:srgbClr val="FFFFFF"/>
                          </a:solidFill>
                          <a:latin typeface="Franklin Gothic Medium" pitchFamily="-111" charset="0"/>
                          <a:cs typeface="Arial" charset="0"/>
                        </a:rPr>
                        <a:t>Pemicu –</a:t>
                      </a:r>
                    </a:p>
                    <a:p>
                      <a:pPr algn="ctr">
                        <a:defRPr/>
                      </a:pPr>
                      <a:r>
                        <a:rPr lang="en-US" sz="1600">
                          <a:solidFill>
                            <a:srgbClr val="FFFFFF"/>
                          </a:solidFill>
                          <a:latin typeface="Franklin Gothic Medium" pitchFamily="-111" charset="0"/>
                          <a:cs typeface="Arial" charset="0"/>
                        </a:rPr>
                        <a:t>Lingkungan</a:t>
                      </a:r>
                    </a:p>
                  </p:txBody>
                </p:sp>
                <p:sp>
                  <p:nvSpPr>
                    <p:cNvPr id="3096" name="AutoShape 24"/>
                    <p:cNvSpPr>
                      <a:spLocks noChangeArrowheads="1"/>
                    </p:cNvSpPr>
                    <p:nvPr/>
                  </p:nvSpPr>
                  <p:spPr bwMode="auto">
                    <a:xfrm>
                      <a:off x="4293" y="2795"/>
                      <a:ext cx="646" cy="372"/>
                    </a:xfrm>
                    <a:prstGeom prst="leftArrowCallout">
                      <a:avLst>
                        <a:gd name="adj1" fmla="val 25000"/>
                        <a:gd name="adj2" fmla="val 25000"/>
                        <a:gd name="adj3" fmla="val 28943"/>
                        <a:gd name="adj4" fmla="val 66667"/>
                      </a:avLst>
                    </a:prstGeom>
                    <a:solidFill>
                      <a:schemeClr val="bg1"/>
                    </a:solidFill>
                    <a:ln w="9525">
                      <a:noFill/>
                      <a:miter lim="800000"/>
                      <a:headEnd type="none" w="sm" len="sm"/>
                      <a:tailEnd type="none" w="sm" len="sm"/>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a:defRPr/>
                      </a:pPr>
                      <a:r>
                        <a:rPr lang="en-US" sz="1600">
                          <a:latin typeface="Franklin Gothic Medium" pitchFamily="-111" charset="0"/>
                          <a:cs typeface="Arial" charset="0"/>
                        </a:rPr>
                        <a:t>Gejala</a:t>
                      </a:r>
                    </a:p>
                    <a:p>
                      <a:pPr>
                        <a:defRPr/>
                      </a:pPr>
                      <a:r>
                        <a:rPr lang="en-US" sz="1600">
                          <a:latin typeface="Franklin Gothic Medium" pitchFamily="-111" charset="0"/>
                          <a:cs typeface="Arial" charset="0"/>
                        </a:rPr>
                        <a:t>Klinis</a:t>
                      </a:r>
                    </a:p>
                  </p:txBody>
                </p:sp>
                <p:sp>
                  <p:nvSpPr>
                    <p:cNvPr id="8260" name="Text Box 25"/>
                    <p:cNvSpPr txBox="1">
                      <a:spLocks noChangeArrowheads="1"/>
                    </p:cNvSpPr>
                    <p:nvPr/>
                  </p:nvSpPr>
                  <p:spPr bwMode="auto">
                    <a:xfrm>
                      <a:off x="3061" y="1207"/>
                      <a:ext cx="144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r>
                        <a:rPr lang="en-US" sz="1600">
                          <a:latin typeface="Franklin Gothic Medium" pitchFamily="-111" charset="0"/>
                          <a:cs typeface="Arial" charset="0"/>
                        </a:rPr>
                        <a:t>Reaksi autoimun seluler</a:t>
                      </a:r>
                    </a:p>
                  </p:txBody>
                </p:sp>
                <p:sp>
                  <p:nvSpPr>
                    <p:cNvPr id="8261" name="Text Box 26"/>
                    <p:cNvSpPr txBox="1">
                      <a:spLocks noChangeArrowheads="1"/>
                    </p:cNvSpPr>
                    <p:nvPr/>
                  </p:nvSpPr>
                  <p:spPr bwMode="auto">
                    <a:xfrm>
                      <a:off x="3243" y="1434"/>
                      <a:ext cx="154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r>
                        <a:rPr lang="en-US" sz="1600">
                          <a:latin typeface="Franklin Gothic Medium" pitchFamily="-111" charset="0"/>
                          <a:cs typeface="Arial" charset="0"/>
                        </a:rPr>
                        <a:t>Reaksi autoimun humoral</a:t>
                      </a:r>
                    </a:p>
                  </p:txBody>
                </p:sp>
                <p:sp>
                  <p:nvSpPr>
                    <p:cNvPr id="8262" name="Text Box 27"/>
                    <p:cNvSpPr txBox="1">
                      <a:spLocks noChangeArrowheads="1"/>
                    </p:cNvSpPr>
                    <p:nvPr/>
                  </p:nvSpPr>
                  <p:spPr bwMode="auto">
                    <a:xfrm>
                      <a:off x="3651" y="1797"/>
                      <a:ext cx="74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r>
                        <a:rPr lang="en-US" sz="1600">
                          <a:latin typeface="Franklin Gothic Medium" pitchFamily="-111" charset="0"/>
                          <a:cs typeface="Arial" charset="0"/>
                        </a:rPr>
                        <a:t>FPIR hilang</a:t>
                      </a:r>
                    </a:p>
                  </p:txBody>
                </p:sp>
                <p:sp>
                  <p:nvSpPr>
                    <p:cNvPr id="8263" name="Text Box 28"/>
                    <p:cNvSpPr txBox="1">
                      <a:spLocks noChangeArrowheads="1"/>
                    </p:cNvSpPr>
                    <p:nvPr/>
                  </p:nvSpPr>
                  <p:spPr bwMode="auto">
                    <a:xfrm>
                      <a:off x="4059" y="2251"/>
                      <a:ext cx="5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r>
                        <a:rPr lang="en-US" sz="1600">
                          <a:latin typeface="Franklin Gothic Medium" pitchFamily="-111" charset="0"/>
                          <a:cs typeface="Arial" charset="0"/>
                        </a:rPr>
                        <a:t>OGTT (+)</a:t>
                      </a:r>
                    </a:p>
                  </p:txBody>
                </p:sp>
              </p:grpSp>
              <p:sp>
                <p:nvSpPr>
                  <p:cNvPr id="8240" name="Line 29"/>
                  <p:cNvSpPr>
                    <a:spLocks noChangeShapeType="1"/>
                  </p:cNvSpPr>
                  <p:nvPr/>
                </p:nvSpPr>
                <p:spPr bwMode="auto">
                  <a:xfrm>
                    <a:off x="521" y="3067"/>
                    <a:ext cx="182" cy="0"/>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241" name="Line 30"/>
                  <p:cNvSpPr>
                    <a:spLocks noChangeShapeType="1"/>
                  </p:cNvSpPr>
                  <p:nvPr/>
                </p:nvSpPr>
                <p:spPr bwMode="auto">
                  <a:xfrm>
                    <a:off x="521" y="2614"/>
                    <a:ext cx="182" cy="0"/>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242" name="Line 31"/>
                  <p:cNvSpPr>
                    <a:spLocks noChangeShapeType="1"/>
                  </p:cNvSpPr>
                  <p:nvPr/>
                </p:nvSpPr>
                <p:spPr bwMode="auto">
                  <a:xfrm>
                    <a:off x="521" y="2160"/>
                    <a:ext cx="182" cy="0"/>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243" name="Line 32"/>
                  <p:cNvSpPr>
                    <a:spLocks noChangeShapeType="1"/>
                  </p:cNvSpPr>
                  <p:nvPr/>
                </p:nvSpPr>
                <p:spPr bwMode="auto">
                  <a:xfrm>
                    <a:off x="521" y="1706"/>
                    <a:ext cx="182" cy="0"/>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8244" name="Text Box 33"/>
                  <p:cNvSpPr txBox="1">
                    <a:spLocks noChangeArrowheads="1"/>
                  </p:cNvSpPr>
                  <p:nvPr/>
                </p:nvSpPr>
                <p:spPr bwMode="auto">
                  <a:xfrm>
                    <a:off x="249" y="2945"/>
                    <a:ext cx="2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r>
                      <a:rPr lang="en-US">
                        <a:latin typeface="Franklin Gothic Medium" pitchFamily="-111" charset="0"/>
                        <a:cs typeface="Arial" charset="0"/>
                      </a:rPr>
                      <a:t>20</a:t>
                    </a:r>
                  </a:p>
                </p:txBody>
              </p:sp>
              <p:sp>
                <p:nvSpPr>
                  <p:cNvPr id="8245" name="Text Box 34"/>
                  <p:cNvSpPr txBox="1">
                    <a:spLocks noChangeArrowheads="1"/>
                  </p:cNvSpPr>
                  <p:nvPr/>
                </p:nvSpPr>
                <p:spPr bwMode="auto">
                  <a:xfrm>
                    <a:off x="249" y="2478"/>
                    <a:ext cx="2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r>
                      <a:rPr lang="en-US">
                        <a:latin typeface="Franklin Gothic Medium" pitchFamily="-111" charset="0"/>
                        <a:cs typeface="Arial" charset="0"/>
                      </a:rPr>
                      <a:t>40</a:t>
                    </a:r>
                  </a:p>
                </p:txBody>
              </p:sp>
              <p:sp>
                <p:nvSpPr>
                  <p:cNvPr id="8246" name="Text Box 35"/>
                  <p:cNvSpPr txBox="1">
                    <a:spLocks noChangeArrowheads="1"/>
                  </p:cNvSpPr>
                  <p:nvPr/>
                </p:nvSpPr>
                <p:spPr bwMode="auto">
                  <a:xfrm>
                    <a:off x="249" y="2044"/>
                    <a:ext cx="2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r>
                      <a:rPr lang="en-US">
                        <a:latin typeface="Franklin Gothic Medium" pitchFamily="-111" charset="0"/>
                        <a:cs typeface="Arial" charset="0"/>
                      </a:rPr>
                      <a:t>60</a:t>
                    </a:r>
                  </a:p>
                </p:txBody>
              </p:sp>
              <p:sp>
                <p:nvSpPr>
                  <p:cNvPr id="8247" name="Text Box 36"/>
                  <p:cNvSpPr txBox="1">
                    <a:spLocks noChangeArrowheads="1"/>
                  </p:cNvSpPr>
                  <p:nvPr/>
                </p:nvSpPr>
                <p:spPr bwMode="auto">
                  <a:xfrm>
                    <a:off x="249" y="1570"/>
                    <a:ext cx="2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r>
                      <a:rPr lang="en-US">
                        <a:latin typeface="Franklin Gothic Medium" pitchFamily="-111" charset="0"/>
                        <a:cs typeface="Arial" charset="0"/>
                      </a:rPr>
                      <a:t>80</a:t>
                    </a:r>
                  </a:p>
                </p:txBody>
              </p:sp>
            </p:grpSp>
          </p:grpSp>
          <p:sp>
            <p:nvSpPr>
              <p:cNvPr id="8232" name="Line 37"/>
              <p:cNvSpPr>
                <a:spLocks noChangeShapeType="1"/>
              </p:cNvSpPr>
              <p:nvPr/>
            </p:nvSpPr>
            <p:spPr bwMode="auto">
              <a:xfrm>
                <a:off x="543" y="3158"/>
                <a:ext cx="4650" cy="0"/>
              </a:xfrm>
              <a:prstGeom prst="line">
                <a:avLst/>
              </a:prstGeom>
              <a:noFill/>
              <a:ln w="28575">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8199" name="Group 38"/>
            <p:cNvGrpSpPr>
              <a:grpSpLocks/>
            </p:cNvGrpSpPr>
            <p:nvPr/>
          </p:nvGrpSpPr>
          <p:grpSpPr bwMode="auto">
            <a:xfrm>
              <a:off x="1519" y="1344"/>
              <a:ext cx="2858" cy="2041"/>
              <a:chOff x="1519" y="1344"/>
              <a:chExt cx="2858" cy="2041"/>
            </a:xfrm>
          </p:grpSpPr>
          <p:grpSp>
            <p:nvGrpSpPr>
              <p:cNvPr id="8211" name="Group 39"/>
              <p:cNvGrpSpPr>
                <a:grpSpLocks/>
              </p:cNvGrpSpPr>
              <p:nvPr/>
            </p:nvGrpSpPr>
            <p:grpSpPr bwMode="auto">
              <a:xfrm>
                <a:off x="1519" y="1344"/>
                <a:ext cx="1043" cy="816"/>
                <a:chOff x="1519" y="1344"/>
                <a:chExt cx="1043" cy="816"/>
              </a:xfrm>
            </p:grpSpPr>
            <p:sp>
              <p:nvSpPr>
                <p:cNvPr id="3112" name="Line 40"/>
                <p:cNvSpPr>
                  <a:spLocks noChangeShapeType="1"/>
                </p:cNvSpPr>
                <p:nvPr/>
              </p:nvSpPr>
              <p:spPr bwMode="auto">
                <a:xfrm>
                  <a:off x="1519" y="1344"/>
                  <a:ext cx="408" cy="317"/>
                </a:xfrm>
                <a:prstGeom prst="line">
                  <a:avLst/>
                </a:prstGeom>
                <a:noFill/>
                <a:ln w="28575">
                  <a:solidFill>
                    <a:srgbClr val="FF0000"/>
                  </a:solidFill>
                  <a:round/>
                  <a:headEnd type="none" w="sm" len="sm"/>
                  <a:tailEnd type="none" w="sm" len="sm"/>
                </a:ln>
                <a:effectLst/>
                <a:scene3d>
                  <a:camera prst="orthographicFront">
                    <a:rot lat="0" lon="0" rev="0"/>
                  </a:camera>
                  <a:lightRig rig="contrasting" dir="t">
                    <a:rot lat="0" lon="0" rev="7800000"/>
                  </a:lightRig>
                </a:scene3d>
                <a:sp3d>
                  <a:bevelT w="139700" h="139700"/>
                </a:sp3d>
              </p:spPr>
              <p:txBody>
                <a:bodyPr/>
                <a:lstStyle/>
                <a:p>
                  <a:pPr>
                    <a:defRPr/>
                  </a:pPr>
                  <a:endParaRPr lang="en-US"/>
                </a:p>
              </p:txBody>
            </p:sp>
            <p:sp>
              <p:nvSpPr>
                <p:cNvPr id="3113" name="Line 41"/>
                <p:cNvSpPr>
                  <a:spLocks noChangeShapeType="1"/>
                </p:cNvSpPr>
                <p:nvPr/>
              </p:nvSpPr>
              <p:spPr bwMode="auto">
                <a:xfrm>
                  <a:off x="1927" y="1661"/>
                  <a:ext cx="409" cy="91"/>
                </a:xfrm>
                <a:prstGeom prst="line">
                  <a:avLst/>
                </a:prstGeom>
                <a:noFill/>
                <a:ln w="28575">
                  <a:solidFill>
                    <a:srgbClr val="FF0000"/>
                  </a:solidFill>
                  <a:round/>
                  <a:headEnd type="none" w="sm" len="sm"/>
                  <a:tailEnd type="none" w="sm" len="sm"/>
                </a:ln>
                <a:effectLst/>
                <a:scene3d>
                  <a:camera prst="orthographicFront">
                    <a:rot lat="0" lon="0" rev="0"/>
                  </a:camera>
                  <a:lightRig rig="contrasting" dir="t">
                    <a:rot lat="0" lon="0" rev="7800000"/>
                  </a:lightRig>
                </a:scene3d>
                <a:sp3d>
                  <a:bevelT w="139700" h="139700"/>
                </a:sp3d>
              </p:spPr>
              <p:txBody>
                <a:bodyPr/>
                <a:lstStyle/>
                <a:p>
                  <a:pPr>
                    <a:defRPr/>
                  </a:pPr>
                  <a:endParaRPr lang="en-US"/>
                </a:p>
              </p:txBody>
            </p:sp>
            <p:sp>
              <p:nvSpPr>
                <p:cNvPr id="3114" name="Line 42"/>
                <p:cNvSpPr>
                  <a:spLocks noChangeShapeType="1"/>
                </p:cNvSpPr>
                <p:nvPr/>
              </p:nvSpPr>
              <p:spPr bwMode="auto">
                <a:xfrm>
                  <a:off x="2336" y="1752"/>
                  <a:ext cx="226" cy="408"/>
                </a:xfrm>
                <a:prstGeom prst="line">
                  <a:avLst/>
                </a:prstGeom>
                <a:noFill/>
                <a:ln w="28575">
                  <a:solidFill>
                    <a:srgbClr val="FF0000"/>
                  </a:solidFill>
                  <a:round/>
                  <a:headEnd type="none" w="sm" len="sm"/>
                  <a:tailEnd type="none" w="sm" len="sm"/>
                </a:ln>
                <a:effectLst/>
                <a:scene3d>
                  <a:camera prst="orthographicFront">
                    <a:rot lat="0" lon="0" rev="0"/>
                  </a:camera>
                  <a:lightRig rig="contrasting" dir="t">
                    <a:rot lat="0" lon="0" rev="7800000"/>
                  </a:lightRig>
                </a:scene3d>
                <a:sp3d>
                  <a:bevelT w="139700" h="139700"/>
                </a:sp3d>
              </p:spPr>
              <p:txBody>
                <a:bodyPr/>
                <a:lstStyle/>
                <a:p>
                  <a:pPr>
                    <a:defRPr/>
                  </a:pPr>
                  <a:endParaRPr lang="en-US"/>
                </a:p>
              </p:txBody>
            </p:sp>
          </p:grpSp>
          <p:grpSp>
            <p:nvGrpSpPr>
              <p:cNvPr id="8212" name="Group 43"/>
              <p:cNvGrpSpPr>
                <a:grpSpLocks/>
              </p:cNvGrpSpPr>
              <p:nvPr/>
            </p:nvGrpSpPr>
            <p:grpSpPr bwMode="auto">
              <a:xfrm>
                <a:off x="2562" y="2160"/>
                <a:ext cx="1815" cy="1225"/>
                <a:chOff x="2562" y="2160"/>
                <a:chExt cx="1815" cy="1225"/>
              </a:xfrm>
            </p:grpSpPr>
            <p:sp>
              <p:nvSpPr>
                <p:cNvPr id="3116" name="Line 44"/>
                <p:cNvSpPr>
                  <a:spLocks noChangeShapeType="1"/>
                </p:cNvSpPr>
                <p:nvPr/>
              </p:nvSpPr>
              <p:spPr bwMode="auto">
                <a:xfrm>
                  <a:off x="2562" y="2160"/>
                  <a:ext cx="726" cy="454"/>
                </a:xfrm>
                <a:prstGeom prst="line">
                  <a:avLst/>
                </a:prstGeom>
                <a:noFill/>
                <a:ln w="28575">
                  <a:solidFill>
                    <a:srgbClr val="FF0000"/>
                  </a:solidFill>
                  <a:round/>
                  <a:headEnd type="none" w="sm" len="sm"/>
                  <a:tailEnd type="none" w="sm" len="sm"/>
                </a:ln>
                <a:effectLst/>
                <a:scene3d>
                  <a:camera prst="orthographicFront">
                    <a:rot lat="0" lon="0" rev="0"/>
                  </a:camera>
                  <a:lightRig rig="contrasting" dir="t">
                    <a:rot lat="0" lon="0" rev="7800000"/>
                  </a:lightRig>
                </a:scene3d>
                <a:sp3d>
                  <a:bevelT w="139700" h="139700"/>
                </a:sp3d>
              </p:spPr>
              <p:txBody>
                <a:bodyPr/>
                <a:lstStyle/>
                <a:p>
                  <a:pPr>
                    <a:defRPr/>
                  </a:pPr>
                  <a:endParaRPr lang="en-US"/>
                </a:p>
              </p:txBody>
            </p:sp>
            <p:sp>
              <p:nvSpPr>
                <p:cNvPr id="3117" name="Line 45"/>
                <p:cNvSpPr>
                  <a:spLocks noChangeShapeType="1"/>
                </p:cNvSpPr>
                <p:nvPr/>
              </p:nvSpPr>
              <p:spPr bwMode="auto">
                <a:xfrm flipV="1">
                  <a:off x="3288" y="2568"/>
                  <a:ext cx="272" cy="46"/>
                </a:xfrm>
                <a:prstGeom prst="line">
                  <a:avLst/>
                </a:prstGeom>
                <a:noFill/>
                <a:ln w="28575">
                  <a:solidFill>
                    <a:srgbClr val="FF0000"/>
                  </a:solidFill>
                  <a:round/>
                  <a:headEnd type="none" w="sm" len="sm"/>
                  <a:tailEnd type="none" w="sm" len="sm"/>
                </a:ln>
                <a:effectLst/>
                <a:scene3d>
                  <a:camera prst="orthographicFront">
                    <a:rot lat="0" lon="0" rev="0"/>
                  </a:camera>
                  <a:lightRig rig="contrasting" dir="t">
                    <a:rot lat="0" lon="0" rev="7800000"/>
                  </a:lightRig>
                </a:scene3d>
                <a:sp3d>
                  <a:bevelT w="139700" h="139700"/>
                </a:sp3d>
              </p:spPr>
              <p:txBody>
                <a:bodyPr/>
                <a:lstStyle/>
                <a:p>
                  <a:pPr>
                    <a:defRPr/>
                  </a:pPr>
                  <a:endParaRPr lang="en-US"/>
                </a:p>
              </p:txBody>
            </p:sp>
            <p:sp>
              <p:nvSpPr>
                <p:cNvPr id="3118" name="Line 46"/>
                <p:cNvSpPr>
                  <a:spLocks noChangeShapeType="1"/>
                </p:cNvSpPr>
                <p:nvPr/>
              </p:nvSpPr>
              <p:spPr bwMode="auto">
                <a:xfrm>
                  <a:off x="3560" y="2568"/>
                  <a:ext cx="817" cy="817"/>
                </a:xfrm>
                <a:prstGeom prst="line">
                  <a:avLst/>
                </a:prstGeom>
                <a:noFill/>
                <a:ln w="28575">
                  <a:solidFill>
                    <a:srgbClr val="FF0000"/>
                  </a:solidFill>
                  <a:round/>
                  <a:headEnd type="none" w="sm" len="sm"/>
                  <a:tailEnd type="none" w="sm" len="sm"/>
                </a:ln>
                <a:effectLst/>
                <a:scene3d>
                  <a:camera prst="orthographicFront">
                    <a:rot lat="0" lon="0" rev="0"/>
                  </a:camera>
                  <a:lightRig rig="contrasting" dir="t">
                    <a:rot lat="0" lon="0" rev="7800000"/>
                  </a:lightRig>
                </a:scene3d>
                <a:sp3d>
                  <a:bevelT w="139700" h="139700"/>
                </a:sp3d>
              </p:spPr>
              <p:txBody>
                <a:bodyPr/>
                <a:lstStyle/>
                <a:p>
                  <a:pPr>
                    <a:defRPr/>
                  </a:pPr>
                  <a:endParaRPr lang="en-US"/>
                </a:p>
              </p:txBody>
            </p:sp>
          </p:grpSp>
        </p:grpSp>
        <p:sp>
          <p:nvSpPr>
            <p:cNvPr id="3119" name="Line 47"/>
            <p:cNvSpPr>
              <a:spLocks noChangeShapeType="1"/>
            </p:cNvSpPr>
            <p:nvPr/>
          </p:nvSpPr>
          <p:spPr bwMode="auto">
            <a:xfrm>
              <a:off x="4377" y="3385"/>
              <a:ext cx="227" cy="90"/>
            </a:xfrm>
            <a:prstGeom prst="line">
              <a:avLst/>
            </a:prstGeom>
            <a:noFill/>
            <a:ln w="28575">
              <a:solidFill>
                <a:srgbClr val="FF0000"/>
              </a:solidFill>
              <a:round/>
              <a:headEnd type="none" w="sm" len="sm"/>
              <a:tailEnd type="none" w="sm" len="sm"/>
            </a:ln>
            <a:effectLst/>
            <a:scene3d>
              <a:camera prst="orthographicFront">
                <a:rot lat="0" lon="0" rev="0"/>
              </a:camera>
              <a:lightRig rig="contrasting" dir="t">
                <a:rot lat="0" lon="0" rev="7800000"/>
              </a:lightRig>
            </a:scene3d>
            <a:sp3d>
              <a:bevelT w="139700" h="139700"/>
            </a:sp3d>
          </p:spPr>
          <p:txBody>
            <a:bodyPr/>
            <a:lstStyle/>
            <a:p>
              <a:pPr>
                <a:defRPr/>
              </a:pPr>
              <a:endParaRPr lang="en-US"/>
            </a:p>
          </p:txBody>
        </p:sp>
        <p:sp>
          <p:nvSpPr>
            <p:cNvPr id="3120" name="Line 48"/>
            <p:cNvSpPr>
              <a:spLocks noChangeShapeType="1"/>
            </p:cNvSpPr>
            <p:nvPr/>
          </p:nvSpPr>
          <p:spPr bwMode="auto">
            <a:xfrm flipV="1">
              <a:off x="4604" y="3203"/>
              <a:ext cx="408" cy="272"/>
            </a:xfrm>
            <a:prstGeom prst="line">
              <a:avLst/>
            </a:prstGeom>
            <a:noFill/>
            <a:ln w="28575">
              <a:solidFill>
                <a:srgbClr val="FF0000"/>
              </a:solidFill>
              <a:round/>
              <a:headEnd type="none" w="sm" len="sm"/>
              <a:tailEnd type="none" w="sm" len="sm"/>
            </a:ln>
            <a:effectLst/>
            <a:scene3d>
              <a:camera prst="orthographicFront">
                <a:rot lat="0" lon="0" rev="0"/>
              </a:camera>
              <a:lightRig rig="contrasting" dir="t">
                <a:rot lat="0" lon="0" rev="7800000"/>
              </a:lightRig>
            </a:scene3d>
            <a:sp3d>
              <a:bevelT w="139700" h="139700"/>
            </a:sp3d>
          </p:spPr>
          <p:txBody>
            <a:bodyPr/>
            <a:lstStyle/>
            <a:p>
              <a:pPr>
                <a:defRPr/>
              </a:pPr>
              <a:endParaRPr lang="en-US"/>
            </a:p>
          </p:txBody>
        </p:sp>
        <p:sp>
          <p:nvSpPr>
            <p:cNvPr id="3121" name="Line 49"/>
            <p:cNvSpPr>
              <a:spLocks noChangeShapeType="1"/>
            </p:cNvSpPr>
            <p:nvPr/>
          </p:nvSpPr>
          <p:spPr bwMode="auto">
            <a:xfrm>
              <a:off x="5012" y="3203"/>
              <a:ext cx="272" cy="363"/>
            </a:xfrm>
            <a:prstGeom prst="line">
              <a:avLst/>
            </a:prstGeom>
            <a:noFill/>
            <a:ln w="28575">
              <a:solidFill>
                <a:srgbClr val="FF0000"/>
              </a:solidFill>
              <a:round/>
              <a:headEnd type="none" w="sm" len="sm"/>
              <a:tailEnd type="none" w="sm" len="sm"/>
            </a:ln>
            <a:effectLst/>
            <a:scene3d>
              <a:camera prst="orthographicFront">
                <a:rot lat="0" lon="0" rev="0"/>
              </a:camera>
              <a:lightRig rig="contrasting" dir="t">
                <a:rot lat="0" lon="0" rev="7800000"/>
              </a:lightRig>
            </a:scene3d>
            <a:sp3d>
              <a:bevelT w="139700" h="139700"/>
            </a:sp3d>
          </p:spPr>
          <p:txBody>
            <a:bodyPr/>
            <a:lstStyle/>
            <a:p>
              <a:pPr>
                <a:defRPr/>
              </a:pPr>
              <a:endParaRPr lang="en-US"/>
            </a:p>
          </p:txBody>
        </p:sp>
        <p:sp>
          <p:nvSpPr>
            <p:cNvPr id="8209" name="Line 50"/>
            <p:cNvSpPr>
              <a:spLocks noChangeShapeType="1"/>
            </p:cNvSpPr>
            <p:nvPr/>
          </p:nvSpPr>
          <p:spPr bwMode="auto">
            <a:xfrm flipV="1">
              <a:off x="5057" y="2704"/>
              <a:ext cx="182" cy="499"/>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210" name="Text Box 51"/>
            <p:cNvSpPr txBox="1">
              <a:spLocks noChangeArrowheads="1"/>
            </p:cNvSpPr>
            <p:nvPr/>
          </p:nvSpPr>
          <p:spPr bwMode="auto">
            <a:xfrm>
              <a:off x="4649" y="2523"/>
              <a:ext cx="111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pPr algn="r">
                <a:spcBef>
                  <a:spcPct val="50000"/>
                </a:spcBef>
              </a:pPr>
              <a:r>
                <a:rPr lang="en-US" sz="1600" b="1">
                  <a:cs typeface="Arial" charset="0"/>
                </a:rPr>
                <a:t>“Honeymoon”</a:t>
              </a:r>
            </a:p>
          </p:txBody>
        </p:sp>
      </p:grpSp>
    </p:spTree>
  </p:cSld>
  <p:clrMapOvr>
    <a:masterClrMapping/>
  </p:clrMapOvr>
  <p:transition advTm="1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200" smtClean="0"/>
              <a:t>Manifestasi klinis</a:t>
            </a:r>
            <a:endParaRPr lang="en-GB" sz="3200" smtClean="0"/>
          </a:p>
        </p:txBody>
      </p:sp>
      <p:sp>
        <p:nvSpPr>
          <p:cNvPr id="9219" name="Rectangle 3"/>
          <p:cNvSpPr>
            <a:spLocks noGrp="1" noChangeArrowheads="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lvl="1" algn="ctr" eaLnBrk="1" hangingPunct="1">
              <a:lnSpc>
                <a:spcPct val="110000"/>
              </a:lnSpc>
              <a:buFont typeface="Wingdings" pitchFamily="-111" charset="2"/>
              <a:buNone/>
            </a:pPr>
            <a:r>
              <a:rPr lang="en-GB" smtClean="0"/>
              <a:t>Sering haus </a:t>
            </a:r>
          </a:p>
          <a:p>
            <a:pPr lvl="1" algn="ctr" eaLnBrk="1" hangingPunct="1">
              <a:lnSpc>
                <a:spcPct val="110000"/>
              </a:lnSpc>
              <a:buFont typeface="Wingdings" pitchFamily="-111" charset="2"/>
              <a:buNone/>
            </a:pPr>
            <a:r>
              <a:rPr lang="en-GB" smtClean="0"/>
              <a:t>Sering bak  </a:t>
            </a:r>
          </a:p>
          <a:p>
            <a:pPr lvl="1" algn="ctr" eaLnBrk="1" hangingPunct="1">
              <a:lnSpc>
                <a:spcPct val="110000"/>
              </a:lnSpc>
              <a:buFont typeface="Wingdings" pitchFamily="-111" charset="2"/>
              <a:buNone/>
            </a:pPr>
            <a:r>
              <a:rPr lang="en-GB" smtClean="0"/>
              <a:t>Sering lapar atau lelah</a:t>
            </a:r>
          </a:p>
          <a:p>
            <a:pPr lvl="1" algn="ctr" eaLnBrk="1" hangingPunct="1">
              <a:lnSpc>
                <a:spcPct val="110000"/>
              </a:lnSpc>
              <a:buFont typeface="Wingdings" pitchFamily="-111" charset="2"/>
              <a:buNone/>
            </a:pPr>
            <a:r>
              <a:rPr lang="en-GB" smtClean="0"/>
              <a:t>BB turun  </a:t>
            </a:r>
          </a:p>
          <a:p>
            <a:pPr lvl="1" algn="ctr" eaLnBrk="1" hangingPunct="1">
              <a:lnSpc>
                <a:spcPct val="110000"/>
              </a:lnSpc>
              <a:buFont typeface="Wingdings" pitchFamily="-111" charset="2"/>
              <a:buNone/>
            </a:pPr>
            <a:r>
              <a:rPr lang="en-GB" smtClean="0"/>
              <a:t>Luka sulit sembuh  </a:t>
            </a:r>
          </a:p>
          <a:p>
            <a:pPr lvl="1" algn="ctr" eaLnBrk="1" hangingPunct="1">
              <a:lnSpc>
                <a:spcPct val="110000"/>
              </a:lnSpc>
              <a:buFont typeface="Wingdings" pitchFamily="-111" charset="2"/>
              <a:buNone/>
            </a:pPr>
            <a:r>
              <a:rPr lang="en-GB" smtClean="0"/>
              <a:t>Kulit kering dan gatal  </a:t>
            </a:r>
          </a:p>
          <a:p>
            <a:pPr lvl="1" algn="ctr" eaLnBrk="1" hangingPunct="1">
              <a:lnSpc>
                <a:spcPct val="110000"/>
              </a:lnSpc>
              <a:buFont typeface="Wingdings" pitchFamily="-111" charset="2"/>
              <a:buNone/>
            </a:pPr>
            <a:r>
              <a:rPr lang="en-GB" smtClean="0"/>
              <a:t>Kebal rasa di kaki atau kesemutan  </a:t>
            </a:r>
          </a:p>
          <a:p>
            <a:pPr lvl="1" algn="ctr" eaLnBrk="1" hangingPunct="1">
              <a:lnSpc>
                <a:spcPct val="110000"/>
              </a:lnSpc>
              <a:buFont typeface="Wingdings" pitchFamily="-111" charset="2"/>
              <a:buNone/>
            </a:pPr>
            <a:r>
              <a:rPr lang="en-GB" smtClean="0"/>
              <a:t>Pandangan kabur  </a:t>
            </a:r>
          </a:p>
        </p:txBody>
      </p:sp>
      <p:pic>
        <p:nvPicPr>
          <p:cNvPr id="7" name="Picture 3" descr="DM sign"/>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648200" y="2623185"/>
            <a:ext cx="4038600" cy="2479993"/>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3200" smtClean="0">
                <a:latin typeface="Baskerville Old Face" pitchFamily="-111" charset="0"/>
              </a:rPr>
              <a:t>Diagnosis </a:t>
            </a:r>
            <a:r>
              <a:rPr lang="id-ID" sz="3200" smtClean="0">
                <a:latin typeface="Baskerville Old Face" pitchFamily="-111" charset="0"/>
              </a:rPr>
              <a:t>Laboratorium </a:t>
            </a:r>
            <a:endParaRPr lang="en-GB" sz="3200" smtClean="0">
              <a:latin typeface="Baskerville Old Face" pitchFamily="-111" charset="0"/>
            </a:endParaRPr>
          </a:p>
        </p:txBody>
      </p:sp>
      <p:sp>
        <p:nvSpPr>
          <p:cNvPr id="1024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0000"/>
              </a:lnSpc>
            </a:pPr>
            <a:r>
              <a:rPr lang="en-US" sz="2400" smtClean="0"/>
              <a:t>Gula darah: </a:t>
            </a:r>
            <a:r>
              <a:rPr lang="id-ID" sz="2400" smtClean="0"/>
              <a:t> </a:t>
            </a:r>
          </a:p>
          <a:p>
            <a:pPr lvl="1" eaLnBrk="1" hangingPunct="1">
              <a:lnSpc>
                <a:spcPct val="90000"/>
              </a:lnSpc>
            </a:pPr>
            <a:r>
              <a:rPr lang="en-US" sz="2000" smtClean="0"/>
              <a:t>Tanpa gejala: </a:t>
            </a:r>
            <a:r>
              <a:rPr lang="id-ID" sz="2000" i="1" smtClean="0">
                <a:sym typeface="Wingdings" pitchFamily="-111" charset="2"/>
              </a:rPr>
              <a:t>2 </a:t>
            </a:r>
            <a:r>
              <a:rPr lang="en-US" sz="2000" i="1" smtClean="0">
                <a:sym typeface="Wingdings" pitchFamily="-111" charset="2"/>
              </a:rPr>
              <a:t>kali GD plasma puasa </a:t>
            </a:r>
            <a:r>
              <a:rPr lang="id-ID" sz="2000" i="1" smtClean="0">
                <a:sym typeface="Wingdings" pitchFamily="-111" charset="2"/>
              </a:rPr>
              <a:t>&gt; </a:t>
            </a:r>
            <a:r>
              <a:rPr lang="en-US" sz="2000" i="1" smtClean="0">
                <a:sym typeface="Wingdings" pitchFamily="-111" charset="2"/>
              </a:rPr>
              <a:t>125</a:t>
            </a:r>
            <a:r>
              <a:rPr lang="id-ID" sz="2000" i="1" smtClean="0">
                <a:sym typeface="Wingdings" pitchFamily="-111" charset="2"/>
              </a:rPr>
              <a:t> mg/dL</a:t>
            </a:r>
          </a:p>
          <a:p>
            <a:pPr lvl="1" eaLnBrk="1" hangingPunct="1">
              <a:lnSpc>
                <a:spcPct val="90000"/>
              </a:lnSpc>
            </a:pPr>
            <a:r>
              <a:rPr lang="en-US" sz="2000" smtClean="0">
                <a:sym typeface="Wingdings" pitchFamily="-111" charset="2"/>
              </a:rPr>
              <a:t>Dengan gejala: GD sewaktu </a:t>
            </a:r>
            <a:r>
              <a:rPr lang="id-ID" sz="2000" i="1" smtClean="0">
                <a:sym typeface="Wingdings" pitchFamily="-111" charset="2"/>
              </a:rPr>
              <a:t> &gt; 200 mg/dL</a:t>
            </a:r>
            <a:r>
              <a:rPr lang="id-ID" sz="2000" smtClean="0">
                <a:sym typeface="Wingdings" pitchFamily="-111" charset="2"/>
              </a:rPr>
              <a:t> </a:t>
            </a:r>
            <a:endParaRPr lang="id-ID" sz="2400" smtClean="0">
              <a:sym typeface="Wingdings" pitchFamily="-111" charset="2"/>
            </a:endParaRPr>
          </a:p>
          <a:p>
            <a:pPr eaLnBrk="1" hangingPunct="1">
              <a:lnSpc>
                <a:spcPct val="90000"/>
              </a:lnSpc>
            </a:pPr>
            <a:r>
              <a:rPr lang="id-ID" sz="2400" smtClean="0">
                <a:sym typeface="Wingdings" pitchFamily="-111" charset="2"/>
              </a:rPr>
              <a:t>HbA1c</a:t>
            </a:r>
            <a:r>
              <a:rPr lang="en-US" sz="2400" smtClean="0">
                <a:sym typeface="Wingdings" pitchFamily="-111" charset="2"/>
              </a:rPr>
              <a:t>.</a:t>
            </a:r>
          </a:p>
          <a:p>
            <a:pPr eaLnBrk="1" hangingPunct="1">
              <a:lnSpc>
                <a:spcPct val="90000"/>
              </a:lnSpc>
              <a:buFont typeface="Arial" charset="0"/>
              <a:buNone/>
            </a:pPr>
            <a:r>
              <a:rPr lang="en-US" smtClean="0">
                <a:sym typeface="Wingdings" pitchFamily="-111" charset="2"/>
              </a:rPr>
              <a:t>Petanda Imunologis :</a:t>
            </a:r>
          </a:p>
          <a:p>
            <a:pPr eaLnBrk="1" hangingPunct="1">
              <a:lnSpc>
                <a:spcPct val="90000"/>
              </a:lnSpc>
            </a:pPr>
            <a:r>
              <a:rPr lang="id-ID" sz="2400" smtClean="0"/>
              <a:t>C peptide </a:t>
            </a:r>
            <a:r>
              <a:rPr lang="id-ID" sz="2400" smtClean="0">
                <a:sym typeface="Wingdings" pitchFamily="-111" charset="2"/>
              </a:rPr>
              <a:t> &lt; 0.85</a:t>
            </a:r>
            <a:r>
              <a:rPr lang="en-US" sz="2400" smtClean="0">
                <a:sym typeface="Wingdings" pitchFamily="-111" charset="2"/>
              </a:rPr>
              <a:t> </a:t>
            </a:r>
            <a:r>
              <a:rPr lang="id-ID" sz="2400" smtClean="0">
                <a:sym typeface="Wingdings" pitchFamily="-111" charset="2"/>
              </a:rPr>
              <a:t>ng/mL  (Katz et.al, Pediatric diabetes,2007)</a:t>
            </a:r>
          </a:p>
          <a:p>
            <a:pPr eaLnBrk="1" hangingPunct="1">
              <a:lnSpc>
                <a:spcPct val="90000"/>
              </a:lnSpc>
            </a:pPr>
            <a:r>
              <a:rPr lang="id-ID" sz="2400" smtClean="0"/>
              <a:t>ICAs, GAD, IA.</a:t>
            </a:r>
          </a:p>
          <a:p>
            <a:pPr eaLnBrk="1" hangingPunct="1">
              <a:lnSpc>
                <a:spcPct val="90000"/>
              </a:lnSpc>
            </a:pPr>
            <a:r>
              <a:rPr lang="id-ID" sz="2400" smtClean="0">
                <a:sym typeface="Wingdings" pitchFamily="-111" charset="2"/>
              </a:rPr>
              <a:t>Keton darah</a:t>
            </a:r>
            <a:r>
              <a:rPr lang="en-US" sz="2400" smtClean="0">
                <a:sym typeface="Wingdings" pitchFamily="-111" charset="2"/>
              </a:rPr>
              <a:t>.</a:t>
            </a:r>
            <a:endParaRPr lang="id-ID" sz="2400" smtClean="0">
              <a:sym typeface="Wingdings" pitchFamily="-111" charset="2"/>
            </a:endParaRPr>
          </a:p>
          <a:p>
            <a:pPr eaLnBrk="1" hangingPunct="1">
              <a:lnSpc>
                <a:spcPct val="90000"/>
              </a:lnSpc>
            </a:pPr>
            <a:r>
              <a:rPr lang="id-ID" sz="2400" smtClean="0"/>
              <a:t>Urinal</a:t>
            </a:r>
            <a:r>
              <a:rPr lang="en-US" sz="2400" smtClean="0"/>
              <a:t>i</a:t>
            </a:r>
            <a:r>
              <a:rPr lang="id-ID" sz="2400" smtClean="0"/>
              <a:t>sis –</a:t>
            </a:r>
            <a:r>
              <a:rPr lang="en-US" sz="2400" smtClean="0"/>
              <a:t> reduksi</a:t>
            </a:r>
            <a:r>
              <a:rPr lang="id-ID" sz="2400" smtClean="0"/>
              <a:t>, keton, protein.</a:t>
            </a:r>
          </a:p>
          <a:p>
            <a:pPr eaLnBrk="1" hangingPunct="1">
              <a:lnSpc>
                <a:spcPct val="90000"/>
              </a:lnSpc>
            </a:pPr>
            <a:r>
              <a:rPr lang="en-US" sz="2400" smtClean="0">
                <a:sym typeface="Wingdings" pitchFamily="-111" charset="2"/>
              </a:rPr>
              <a:t>Cadangan insulin</a:t>
            </a:r>
          </a:p>
          <a:p>
            <a:pPr eaLnBrk="1" hangingPunct="1">
              <a:lnSpc>
                <a:spcPct val="90000"/>
              </a:lnSpc>
            </a:pPr>
            <a:endParaRPr lang="id-ID" sz="2400" smtClean="0">
              <a:sym typeface="Wingdings" pitchFamily="-111" charset="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354</TotalTime>
  <Words>1881</Words>
  <Application>Microsoft Office PowerPoint</Application>
  <PresentationFormat>On-screen Show (4:3)</PresentationFormat>
  <Paragraphs>394</Paragraphs>
  <Slides>38</Slides>
  <Notes>38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38</vt:i4>
      </vt:variant>
    </vt:vector>
  </HeadingPairs>
  <TitlesOfParts>
    <vt:vector size="52" baseType="lpstr">
      <vt:lpstr>Arial</vt:lpstr>
      <vt:lpstr>ＭＳ Ｐゴシック</vt:lpstr>
      <vt:lpstr>Calibri</vt:lpstr>
      <vt:lpstr>Constantia</vt:lpstr>
      <vt:lpstr>Verdana</vt:lpstr>
      <vt:lpstr>Baskerville Old Face</vt:lpstr>
      <vt:lpstr>Symbol</vt:lpstr>
      <vt:lpstr>Wingdings</vt:lpstr>
      <vt:lpstr>Arial Unicode MS</vt:lpstr>
      <vt:lpstr>Times New Roman</vt:lpstr>
      <vt:lpstr>Franklin Gothic Medium</vt:lpstr>
      <vt:lpstr>StarSymbol</vt:lpstr>
      <vt:lpstr>Lucida Sans Unicode</vt:lpstr>
      <vt:lpstr>Office Theme</vt:lpstr>
      <vt:lpstr>  DIABETES MELLITUS TIPE 1</vt:lpstr>
      <vt:lpstr>Pendahuluan</vt:lpstr>
      <vt:lpstr>Klasifikasi DM</vt:lpstr>
      <vt:lpstr>Klasifikasi</vt:lpstr>
      <vt:lpstr>Perbedaan DM tipe 1 dan 2</vt:lpstr>
      <vt:lpstr>Etiologi &amp; patofisiologi</vt:lpstr>
      <vt:lpstr>Perjalanan Alamiah DMT-1</vt:lpstr>
      <vt:lpstr>Manifestasi klinis</vt:lpstr>
      <vt:lpstr>Diagnosis Laboratorium </vt:lpstr>
      <vt:lpstr>Tatalaksana DM tipe 1 </vt:lpstr>
      <vt:lpstr>Tujuan tatalaksana</vt:lpstr>
      <vt:lpstr>Tatalaksana DM tipe 1 </vt:lpstr>
      <vt:lpstr>Insulin</vt:lpstr>
      <vt:lpstr>Fungsi insulin</vt:lpstr>
      <vt:lpstr>Hormon pankreas: Insulin dan Glukagon mengatur metabolisme gula tubuh</vt:lpstr>
      <vt:lpstr>PowerPoint Presentation</vt:lpstr>
      <vt:lpstr>Insulin</vt:lpstr>
      <vt:lpstr>Insulin</vt:lpstr>
      <vt:lpstr>Insulin dan lama kerjanya</vt:lpstr>
      <vt:lpstr>Regimen Insulin</vt:lpstr>
      <vt:lpstr>Tatalaksana DM tipe 1 </vt:lpstr>
      <vt:lpstr>Nutrisi</vt:lpstr>
      <vt:lpstr>Tatalaksana DM tipe 1 </vt:lpstr>
      <vt:lpstr>Exercises</vt:lpstr>
      <vt:lpstr>Tatalaksana DM tipe 1 </vt:lpstr>
      <vt:lpstr>EDUKASI</vt:lpstr>
      <vt:lpstr>Tatalaksana DM tipe 1 </vt:lpstr>
      <vt:lpstr>Penilaian &amp; monitor kontrol glukosa</vt:lpstr>
      <vt:lpstr>Monitoring Metabolik</vt:lpstr>
      <vt:lpstr>Monitoring</vt:lpstr>
      <vt:lpstr>Catatan Harian </vt:lpstr>
      <vt:lpstr>KOMPLIKASI DM-1</vt:lpstr>
      <vt:lpstr>Patofisiologi KAD</vt:lpstr>
      <vt:lpstr>PowerPoint Presentation</vt:lpstr>
      <vt:lpstr>PowerPoint Presentation</vt:lpstr>
      <vt:lpstr>PowerPoint Presentation</vt:lpstr>
      <vt:lpstr>Kesimpulan</vt:lpstr>
      <vt:lpstr>Honey moon period</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Mellitus Tipe 1</dc:title>
  <dc:creator>FUJITSU</dc:creator>
  <cp:lastModifiedBy>Max</cp:lastModifiedBy>
  <cp:revision>55</cp:revision>
  <cp:lastPrinted>2009-08-10T00:59:35Z</cp:lastPrinted>
  <dcterms:created xsi:type="dcterms:W3CDTF">2009-08-10T00:55:55Z</dcterms:created>
  <dcterms:modified xsi:type="dcterms:W3CDTF">2011-10-25T01:47:54Z</dcterms:modified>
</cp:coreProperties>
</file>